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42"/>
  </p:notesMasterIdLst>
  <p:sldIdLst>
    <p:sldId id="256" r:id="rId2"/>
    <p:sldId id="288" r:id="rId3"/>
    <p:sldId id="257" r:id="rId4"/>
    <p:sldId id="297" r:id="rId5"/>
    <p:sldId id="298" r:id="rId6"/>
    <p:sldId id="259" r:id="rId7"/>
    <p:sldId id="283" r:id="rId8"/>
    <p:sldId id="929" r:id="rId9"/>
    <p:sldId id="921" r:id="rId10"/>
    <p:sldId id="922" r:id="rId11"/>
    <p:sldId id="923" r:id="rId12"/>
    <p:sldId id="951" r:id="rId13"/>
    <p:sldId id="952" r:id="rId14"/>
    <p:sldId id="953" r:id="rId15"/>
    <p:sldId id="299" r:id="rId16"/>
    <p:sldId id="300" r:id="rId17"/>
    <p:sldId id="928" r:id="rId18"/>
    <p:sldId id="957" r:id="rId19"/>
    <p:sldId id="280" r:id="rId20"/>
    <p:sldId id="947" r:id="rId21"/>
    <p:sldId id="946" r:id="rId22"/>
    <p:sldId id="948" r:id="rId23"/>
    <p:sldId id="949" r:id="rId24"/>
    <p:sldId id="950" r:id="rId25"/>
    <p:sldId id="956" r:id="rId26"/>
    <p:sldId id="971" r:id="rId27"/>
    <p:sldId id="958" r:id="rId28"/>
    <p:sldId id="959" r:id="rId29"/>
    <p:sldId id="960" r:id="rId30"/>
    <p:sldId id="961" r:id="rId31"/>
    <p:sldId id="962" r:id="rId32"/>
    <p:sldId id="963" r:id="rId33"/>
    <p:sldId id="964" r:id="rId34"/>
    <p:sldId id="965" r:id="rId35"/>
    <p:sldId id="966" r:id="rId36"/>
    <p:sldId id="967" r:id="rId37"/>
    <p:sldId id="968" r:id="rId38"/>
    <p:sldId id="970" r:id="rId39"/>
    <p:sldId id="969" r:id="rId40"/>
    <p:sldId id="972" r:id="rId41"/>
  </p:sldIdLst>
  <p:sldSz cx="9144000" cy="5143500" type="screen16x9"/>
  <p:notesSz cx="6858000" cy="9144000"/>
  <p:embeddedFontLst>
    <p:embeddedFont>
      <p:font typeface="微軟正黑體" panose="020B0604030504040204" pitchFamily="34" charset="-120"/>
      <p:regular r:id="rId43"/>
      <p:bold r:id="rId44"/>
    </p:embeddedFont>
    <p:embeddedFont>
      <p:font typeface="微軟正黑體" panose="020B0604030504040204" pitchFamily="34" charset="-120"/>
      <p:regular r:id="rId43"/>
      <p:bold r:id="rId44"/>
    </p:embeddedFont>
    <p:embeddedFont>
      <p:font typeface="新細明體" panose="02020500000000000000" pitchFamily="18" charset="-120"/>
      <p:regular r:id="rId45"/>
    </p:embeddedFont>
    <p:embeddedFont>
      <p:font typeface="Barlow" pitchFamily="2" charset="0"/>
      <p:regular r:id="rId46"/>
      <p:bold r:id="rId47"/>
      <p:italic r:id="rId48"/>
      <p:boldItalic r:id="rId49"/>
    </p:embeddedFont>
    <p:embeddedFont>
      <p:font typeface="Barlow Light" pitchFamily="2" charset="0"/>
      <p:regular r:id="rId50"/>
      <p:bold r:id="rId51"/>
      <p:italic r:id="rId52"/>
      <p:boldItalic r:id="rId53"/>
    </p:embeddedFont>
    <p:embeddedFont>
      <p:font typeface="Calibri" panose="020F0502020204030204" pitchFamily="34" charset="0"/>
      <p:regular r:id="rId54"/>
      <p:bold r:id="rId55"/>
      <p:italic r:id="rId56"/>
      <p:boldItalic r:id="rId57"/>
    </p:embeddedFont>
    <p:embeddedFont>
      <p:font typeface="Raleway" pitchFamily="2" charset="0"/>
      <p:regular r:id="rId58"/>
      <p:bold r:id="rId59"/>
      <p:italic r:id="rId60"/>
      <p:boldItalic r:id="rId61"/>
    </p:embeddedFont>
    <p:embeddedFont>
      <p:font typeface="Raleway Thin" pitchFamily="2"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BB9"/>
    <a:srgbClr val="00B5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E2214B-EEA6-4F0E-851E-DA328E0D34B4}">
  <a:tblStyle styleId="{11E2214B-EEA6-4F0E-851E-DA328E0D34B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E44D3EF-30E0-43DB-A017-93B0B98886E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92"/>
    <p:restoredTop sz="94385" autoAdjust="0"/>
  </p:normalViewPr>
  <p:slideViewPr>
    <p:cSldViewPr snapToGrid="0">
      <p:cViewPr varScale="1">
        <p:scale>
          <a:sx n="141" d="100"/>
          <a:sy n="141" d="100"/>
        </p:scale>
        <p:origin x="60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9.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62" Type="http://schemas.openxmlformats.org/officeDocument/2006/relationships/font" Target="fonts/font20.fntdata"/><Relationship Id="rId7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8.fntdata"/><Relationship Id="rId55" Type="http://schemas.openxmlformats.org/officeDocument/2006/relationships/font" Target="fonts/font1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小姐 楊" userId="95aa662dd0ee4891" providerId="LiveId" clId="{52EA0288-B7D3-4DC5-B81E-5698316FB4EF}"/>
    <pc:docChg chg="modSld">
      <pc:chgData name="小姐 楊" userId="95aa662dd0ee4891" providerId="LiveId" clId="{52EA0288-B7D3-4DC5-B81E-5698316FB4EF}" dt="2021-06-10T12:35:14.867" v="7" actId="5793"/>
      <pc:docMkLst>
        <pc:docMk/>
      </pc:docMkLst>
      <pc:sldChg chg="modNotesTx">
        <pc:chgData name="小姐 楊" userId="95aa662dd0ee4891" providerId="LiveId" clId="{52EA0288-B7D3-4DC5-B81E-5698316FB4EF}" dt="2021-06-10T12:34:41.373" v="3" actId="20577"/>
        <pc:sldMkLst>
          <pc:docMk/>
          <pc:sldMk cId="0" sldId="925"/>
        </pc:sldMkLst>
      </pc:sldChg>
      <pc:sldChg chg="modNotesTx">
        <pc:chgData name="小姐 楊" userId="95aa662dd0ee4891" providerId="LiveId" clId="{52EA0288-B7D3-4DC5-B81E-5698316FB4EF}" dt="2021-06-10T12:35:03.766" v="4"/>
        <pc:sldMkLst>
          <pc:docMk/>
          <pc:sldMk cId="2842625617" sldId="926"/>
        </pc:sldMkLst>
      </pc:sldChg>
      <pc:sldChg chg="modNotesTx">
        <pc:chgData name="小姐 楊" userId="95aa662dd0ee4891" providerId="LiveId" clId="{52EA0288-B7D3-4DC5-B81E-5698316FB4EF}" dt="2021-06-10T12:35:14.867" v="7" actId="5793"/>
        <pc:sldMkLst>
          <pc:docMk/>
          <pc:sldMk cId="1387831641" sldId="927"/>
        </pc:sldMkLst>
      </pc:sldChg>
    </pc:docChg>
  </pc:docChgLst>
</pc:chgInfo>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嗨大家好！</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我們這組的專案是 永豐金控的題目二，</a:t>
            </a:r>
            <a:r>
              <a:rPr lang="en-US" altLang="zh-TW" dirty="0"/>
              <a:t>AI</a:t>
            </a:r>
            <a:r>
              <a:rPr lang="zh-TW" altLang="en-US" dirty="0"/>
              <a:t>挑選最佳基金</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6"/>
        <p:cNvGrpSpPr/>
        <p:nvPr/>
      </p:nvGrpSpPr>
      <p:grpSpPr>
        <a:xfrm>
          <a:off x="0" y="0"/>
          <a:ext cx="0" cy="0"/>
          <a:chOff x="0" y="0"/>
          <a:chExt cx="0" cy="0"/>
        </a:xfrm>
      </p:grpSpPr>
      <p:sp>
        <p:nvSpPr>
          <p:cNvPr id="1697" name="Google Shape;169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8" name="Google Shape;169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先來介紹傳統法則的部分</a:t>
            </a:r>
            <a:endParaRPr lang="en-US" altLang="zh-TW" dirty="0"/>
          </a:p>
          <a:p>
            <a:pPr marL="0" lvl="0" indent="0" algn="l" rtl="0">
              <a:spcBef>
                <a:spcPts val="0"/>
              </a:spcBef>
              <a:spcAft>
                <a:spcPts val="0"/>
              </a:spcAft>
              <a:buNone/>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通常，投資人會依據基金過去的表現做層層篩選，找出預期未來表現良好的基金</a:t>
            </a:r>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在 </a:t>
            </a:r>
            <a:r>
              <a:rPr lang="en-US" altLang="zh-TW" dirty="0"/>
              <a:t>4433</a:t>
            </a:r>
            <a:r>
              <a:rPr lang="zh-TW" altLang="en-US" dirty="0"/>
              <a:t> 法則中就是如此</a:t>
            </a:r>
            <a:endParaRPr lang="en-US" altLang="zh-TW" dirty="0"/>
          </a:p>
          <a:p>
            <a:pPr marL="0" lvl="0" indent="0" algn="l" rtl="0">
              <a:spcBef>
                <a:spcPts val="0"/>
              </a:spcBef>
              <a:spcAft>
                <a:spcPts val="0"/>
              </a:spcAft>
              <a:buNone/>
            </a:pPr>
            <a:r>
              <a:rPr lang="zh-TW" altLang="en-US" dirty="0"/>
              <a:t>我們先挑選一年期基金績效在同類型排名前四分之一的基金</a:t>
            </a:r>
          </a:p>
          <a:p>
            <a:pPr marL="0" lvl="0" indent="0" algn="l" rtl="0">
              <a:spcBef>
                <a:spcPts val="0"/>
              </a:spcBef>
              <a:spcAft>
                <a:spcPts val="0"/>
              </a:spcAft>
              <a:buNone/>
            </a:pPr>
            <a:r>
              <a:rPr lang="zh-TW" altLang="en-US" dirty="0"/>
              <a:t>再來挑選兩年、三年、五年，以及年初至今，績效排名的前四分之一</a:t>
            </a:r>
          </a:p>
          <a:p>
            <a:pPr marL="0" lvl="0" indent="0" algn="l" rtl="0">
              <a:spcBef>
                <a:spcPts val="0"/>
              </a:spcBef>
              <a:spcAft>
                <a:spcPts val="0"/>
              </a:spcAft>
              <a:buNone/>
            </a:pPr>
            <a:r>
              <a:rPr lang="zh-TW" altLang="en-US" dirty="0"/>
              <a:t>接著是六個月 以及三個月績效排名的前三分之一</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我們依據這個法則挑選符合條件的基金</a:t>
            </a:r>
          </a:p>
          <a:p>
            <a:pPr marL="0" lvl="0" indent="0" algn="l" rtl="0">
              <a:spcBef>
                <a:spcPts val="0"/>
              </a:spcBef>
              <a:spcAft>
                <a:spcPts val="0"/>
              </a:spcAft>
              <a:buNone/>
            </a:pPr>
            <a:r>
              <a:rPr lang="zh-TW" altLang="en-US" dirty="0"/>
              <a:t>再選取其中 </a:t>
            </a:r>
            <a:r>
              <a:rPr lang="en-US" altLang="zh-TW" dirty="0"/>
              <a:t>sharp ratio</a:t>
            </a:r>
            <a:r>
              <a:rPr lang="zh-TW" altLang="en-US" dirty="0"/>
              <a:t> 前</a:t>
            </a:r>
            <a:r>
              <a:rPr lang="en-US" altLang="zh-TW" dirty="0"/>
              <a:t>5</a:t>
            </a:r>
            <a:r>
              <a:rPr lang="zh-TW" altLang="en-US" dirty="0"/>
              <a:t>高的基金</a:t>
            </a:r>
            <a:endParaRPr lang="en-US" altLang="zh-TW" dirty="0"/>
          </a:p>
          <a:p>
            <a:pPr marL="0" lvl="0" indent="0" algn="l" rtl="0">
              <a:spcBef>
                <a:spcPts val="0"/>
              </a:spcBef>
              <a:spcAft>
                <a:spcPts val="0"/>
              </a:spcAft>
              <a:buNone/>
            </a:pPr>
            <a:endParaRPr lang="zh-TW" altLang="en-US" dirty="0"/>
          </a:p>
          <a:p>
            <a:pPr marL="0" lvl="0" indent="0" algn="l" rtl="0">
              <a:spcBef>
                <a:spcPts val="0"/>
              </a:spcBef>
              <a:spcAft>
                <a:spcPts val="0"/>
              </a:spcAft>
              <a:buNone/>
            </a:pPr>
            <a:r>
              <a:rPr lang="zh-TW" altLang="en-US" dirty="0"/>
              <a:t>被挑選出的這</a:t>
            </a:r>
            <a:r>
              <a:rPr lang="en-US" altLang="zh-TW" dirty="0"/>
              <a:t>5</a:t>
            </a:r>
            <a:r>
              <a:rPr lang="zh-TW" altLang="en-US" dirty="0"/>
              <a:t>檔 就是在</a:t>
            </a:r>
            <a:r>
              <a:rPr lang="en-US" altLang="zh-TW" dirty="0"/>
              <a:t>4433</a:t>
            </a:r>
            <a:r>
              <a:rPr lang="zh-TW" altLang="en-US" dirty="0"/>
              <a:t>法則下</a:t>
            </a:r>
          </a:p>
          <a:p>
            <a:pPr marL="0" lvl="0" indent="0" algn="l" rtl="0">
              <a:spcBef>
                <a:spcPts val="0"/>
              </a:spcBef>
              <a:spcAft>
                <a:spcPts val="0"/>
              </a:spcAft>
              <a:buNone/>
            </a:pPr>
            <a:r>
              <a:rPr lang="zh-TW" altLang="en-US" dirty="0"/>
              <a:t>我們認為過去績效表現良好</a:t>
            </a:r>
          </a:p>
          <a:p>
            <a:pPr marL="0" lvl="0" indent="0" algn="l" rtl="0">
              <a:spcBef>
                <a:spcPts val="0"/>
              </a:spcBef>
              <a:spcAft>
                <a:spcPts val="0"/>
              </a:spcAft>
              <a:buNone/>
            </a:pPr>
            <a:r>
              <a:rPr lang="zh-TW" altLang="en-US" dirty="0"/>
              <a:t>預期未來也會有良好績效表現的基金</a:t>
            </a:r>
          </a:p>
        </p:txBody>
      </p:sp>
    </p:spTree>
    <p:extLst>
      <p:ext uri="{BB962C8B-B14F-4D97-AF65-F5344CB8AC3E}">
        <p14:creationId xmlns:p14="http://schemas.microsoft.com/office/powerpoint/2010/main" val="11583966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6"/>
        <p:cNvGrpSpPr/>
        <p:nvPr/>
      </p:nvGrpSpPr>
      <p:grpSpPr>
        <a:xfrm>
          <a:off x="0" y="0"/>
          <a:ext cx="0" cy="0"/>
          <a:chOff x="0" y="0"/>
          <a:chExt cx="0" cy="0"/>
        </a:xfrm>
      </p:grpSpPr>
      <p:sp>
        <p:nvSpPr>
          <p:cNvPr id="1697" name="Google Shape;169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8" name="Google Shape;169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在</a:t>
            </a:r>
            <a:r>
              <a:rPr lang="en-US" altLang="zh-TW" dirty="0"/>
              <a:t>3163</a:t>
            </a:r>
            <a:r>
              <a:rPr lang="zh-TW" altLang="en-US" dirty="0"/>
              <a:t>法則中</a:t>
            </a:r>
          </a:p>
          <a:p>
            <a:pPr marL="0" lvl="0" indent="0" algn="l" rtl="0">
              <a:spcBef>
                <a:spcPts val="0"/>
              </a:spcBef>
              <a:spcAft>
                <a:spcPts val="0"/>
              </a:spcAft>
              <a:buNone/>
            </a:pPr>
            <a:r>
              <a:rPr lang="zh-TW" altLang="en-US" dirty="0"/>
              <a:t>我們的策略是</a:t>
            </a:r>
          </a:p>
          <a:p>
            <a:pPr marL="0" lvl="0" indent="0" algn="l" rtl="0">
              <a:spcBef>
                <a:spcPts val="0"/>
              </a:spcBef>
              <a:spcAft>
                <a:spcPts val="0"/>
              </a:spcAft>
              <a:buNone/>
            </a:pPr>
            <a:r>
              <a:rPr lang="zh-TW" altLang="en-US" dirty="0"/>
              <a:t>挑選</a:t>
            </a:r>
            <a:r>
              <a:rPr lang="en-US" altLang="zh-TW" dirty="0"/>
              <a:t>3</a:t>
            </a:r>
            <a:r>
              <a:rPr lang="zh-TW" altLang="en-US" dirty="0"/>
              <a:t>年、</a:t>
            </a:r>
            <a:r>
              <a:rPr lang="en-US" altLang="zh-TW" dirty="0"/>
              <a:t>1</a:t>
            </a:r>
            <a:r>
              <a:rPr lang="zh-TW" altLang="en-US" dirty="0"/>
              <a:t>年、</a:t>
            </a:r>
            <a:r>
              <a:rPr lang="en-US" altLang="zh-TW" dirty="0"/>
              <a:t>6</a:t>
            </a:r>
            <a:r>
              <a:rPr lang="zh-TW" altLang="en-US" dirty="0"/>
              <a:t>個月、</a:t>
            </a:r>
            <a:r>
              <a:rPr lang="en-US" altLang="zh-TW" dirty="0"/>
              <a:t>3</a:t>
            </a:r>
            <a:r>
              <a:rPr lang="zh-TW" altLang="en-US" dirty="0"/>
              <a:t>個月的績效，都在同類型排名前</a:t>
            </a:r>
            <a:r>
              <a:rPr lang="en-US" altLang="zh-TW" dirty="0"/>
              <a:t>1/2</a:t>
            </a:r>
            <a:r>
              <a:rPr lang="zh-TW" altLang="en-US" dirty="0"/>
              <a:t>的基金</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接著再從中選出</a:t>
            </a:r>
            <a:r>
              <a:rPr lang="en-US" altLang="zh-TW" dirty="0"/>
              <a:t>sharp ratio</a:t>
            </a:r>
            <a:r>
              <a:rPr lang="zh-TW" altLang="en-US" dirty="0"/>
              <a:t> 前</a:t>
            </a:r>
            <a:r>
              <a:rPr lang="en-US" altLang="zh-TW" dirty="0"/>
              <a:t>5</a:t>
            </a:r>
            <a:r>
              <a:rPr lang="zh-TW" altLang="en-US" dirty="0"/>
              <a:t>高的基金</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被挑選出的這</a:t>
            </a:r>
            <a:r>
              <a:rPr lang="en-US" altLang="zh-TW" dirty="0"/>
              <a:t>5</a:t>
            </a:r>
            <a:r>
              <a:rPr lang="zh-TW" altLang="en-US" dirty="0"/>
              <a:t>檔就是在</a:t>
            </a:r>
            <a:r>
              <a:rPr lang="en-US" altLang="zh-TW" dirty="0"/>
              <a:t>3163</a:t>
            </a:r>
            <a:r>
              <a:rPr lang="zh-TW" altLang="en-US" dirty="0"/>
              <a:t>法則下</a:t>
            </a:r>
          </a:p>
          <a:p>
            <a:pPr marL="0" lvl="0" indent="0" algn="l" rtl="0">
              <a:spcBef>
                <a:spcPts val="0"/>
              </a:spcBef>
              <a:spcAft>
                <a:spcPts val="0"/>
              </a:spcAft>
              <a:buNone/>
            </a:pPr>
            <a:r>
              <a:rPr lang="zh-TW" altLang="en-US" dirty="0"/>
              <a:t>預期未來會有良好績效表現的基金</a:t>
            </a:r>
          </a:p>
        </p:txBody>
      </p:sp>
    </p:spTree>
    <p:extLst>
      <p:ext uri="{BB962C8B-B14F-4D97-AF65-F5344CB8AC3E}">
        <p14:creationId xmlns:p14="http://schemas.microsoft.com/office/powerpoint/2010/main" val="42819398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接下來介紹機器學習挑選基金的方法，畫面中看到的是我們的實作流程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總共分成五個步驟</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第一步 計算特徵值</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我們利用基金淨值計算出</a:t>
            </a:r>
            <a:r>
              <a:rPr lang="en-US" altLang="zh-TW" sz="1800" b="0" i="0" u="none" strike="noStrike" dirty="0">
                <a:solidFill>
                  <a:srgbClr val="000000"/>
                </a:solidFill>
                <a:effectLst/>
                <a:latin typeface="Times New Roman" panose="02020603050405020304" pitchFamily="18" charset="0"/>
              </a:rPr>
              <a:t>13</a:t>
            </a:r>
            <a:r>
              <a:rPr lang="zh-TW" altLang="en-US" sz="1800" b="0" i="0" u="none" strike="noStrike" dirty="0">
                <a:solidFill>
                  <a:srgbClr val="000000"/>
                </a:solidFill>
                <a:effectLst/>
                <a:latin typeface="Times New Roman" panose="02020603050405020304" pitchFamily="18" charset="0"/>
              </a:rPr>
              <a:t>個具有預測能力的參數，作為特徵值</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第二步 特徵工程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我們將特徵值做</a:t>
            </a:r>
            <a:r>
              <a:rPr lang="zh-TW" altLang="en-US" sz="1800" b="0" i="0" u="none" strike="noStrike" dirty="0">
                <a:solidFill>
                  <a:srgbClr val="000000"/>
                </a:solidFill>
                <a:effectLst/>
                <a:latin typeface="Arial" panose="020B0604020202020204" pitchFamily="34" charset="0"/>
              </a:rPr>
              <a:t>主成份分析以及標準化，讓之後的模型較不容易發生過度配適的情形</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第三步 模型訓練</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我們將準備好的特徵值</a:t>
            </a:r>
            <a:r>
              <a:rPr lang="en-US" altLang="zh-TW" sz="1800" b="0" i="0" u="none" strike="noStrike" dirty="0">
                <a:solidFill>
                  <a:srgbClr val="000000"/>
                </a:solidFill>
                <a:effectLst/>
                <a:latin typeface="Times New Roman" panose="02020603050405020304" pitchFamily="18" charset="0"/>
              </a:rPr>
              <a:t>X </a:t>
            </a:r>
            <a:r>
              <a:rPr lang="zh-TW" altLang="en-US" sz="1800" b="0" i="0" u="none" strike="noStrike" dirty="0">
                <a:solidFill>
                  <a:srgbClr val="000000"/>
                </a:solidFill>
                <a:effectLst/>
                <a:latin typeface="Times New Roman" panose="02020603050405020304" pitchFamily="18" charset="0"/>
              </a:rPr>
              <a:t>以及預測項</a:t>
            </a:r>
            <a:r>
              <a:rPr lang="en-US" altLang="zh-TW" sz="1800" b="0" i="0" u="none" strike="noStrike" dirty="0">
                <a:solidFill>
                  <a:srgbClr val="000000"/>
                </a:solidFill>
                <a:effectLst/>
                <a:latin typeface="Times New Roman" panose="02020603050405020304" pitchFamily="18" charset="0"/>
              </a:rPr>
              <a:t>Y</a:t>
            </a:r>
            <a:r>
              <a:rPr lang="zh-TW" altLang="en-US" sz="1800" b="0" i="0" u="none" strike="noStrike" dirty="0">
                <a:solidFill>
                  <a:srgbClr val="000000"/>
                </a:solidFill>
                <a:effectLst/>
                <a:latin typeface="Times New Roman" panose="02020603050405020304" pitchFamily="18" charset="0"/>
              </a:rPr>
              <a:t>，丟入監督式學習的模型中，讓模型做訓練。</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這裡我們用了兩種不同的作法，待會會再做說明</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第四步 預測結果</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我們將</a:t>
            </a:r>
            <a:r>
              <a:rPr lang="en-US" altLang="zh-TW" sz="1800" b="0" i="0" u="none" strike="noStrike" dirty="0">
                <a:solidFill>
                  <a:srgbClr val="000000"/>
                </a:solidFill>
                <a:effectLst/>
                <a:latin typeface="Times New Roman" panose="02020603050405020304" pitchFamily="18" charset="0"/>
              </a:rPr>
              <a:t>2019</a:t>
            </a:r>
            <a:r>
              <a:rPr lang="zh-TW" altLang="en-US" sz="1800" b="0" i="0" u="none" strike="noStrike" dirty="0">
                <a:solidFill>
                  <a:srgbClr val="000000"/>
                </a:solidFill>
                <a:effectLst/>
                <a:latin typeface="Times New Roman" panose="02020603050405020304" pitchFamily="18" charset="0"/>
              </a:rPr>
              <a:t>年</a:t>
            </a:r>
            <a:r>
              <a:rPr lang="en-US" altLang="zh-TW" sz="1800" b="0" i="0" u="none" strike="noStrike" dirty="0">
                <a:solidFill>
                  <a:srgbClr val="000000"/>
                </a:solidFill>
                <a:effectLst/>
                <a:latin typeface="Times New Roman" panose="02020603050405020304" pitchFamily="18" charset="0"/>
              </a:rPr>
              <a:t>1</a:t>
            </a:r>
            <a:r>
              <a:rPr lang="zh-TW" altLang="en-US" sz="1800" b="0" i="0" u="none" strike="noStrike" dirty="0">
                <a:solidFill>
                  <a:srgbClr val="000000"/>
                </a:solidFill>
                <a:effectLst/>
                <a:latin typeface="Times New Roman" panose="02020603050405020304" pitchFamily="18" charset="0"/>
              </a:rPr>
              <a:t>月</a:t>
            </a:r>
            <a:r>
              <a:rPr lang="en-US" altLang="zh-TW" sz="1800" b="0" i="0" u="none" strike="noStrike" dirty="0">
                <a:solidFill>
                  <a:srgbClr val="000000"/>
                </a:solidFill>
                <a:effectLst/>
                <a:latin typeface="Times New Roman" panose="02020603050405020304" pitchFamily="18" charset="0"/>
              </a:rPr>
              <a:t>4</a:t>
            </a:r>
            <a:r>
              <a:rPr lang="zh-TW" altLang="en-US" sz="1800" b="0" i="0" u="none" strike="noStrike" dirty="0">
                <a:solidFill>
                  <a:srgbClr val="000000"/>
                </a:solidFill>
                <a:effectLst/>
                <a:latin typeface="Times New Roman" panose="02020603050405020304" pitchFamily="18" charset="0"/>
              </a:rPr>
              <a:t>號計算出的參數，放入做好的模型中進行預測，並挑選出預期報酬率最高的五檔基金作為投資標的</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第五步 回測</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我們繪製這五檔基金以及該類別平均績效的權益圖，比較選出的基金，是否能夠贏過大盤</a:t>
            </a:r>
            <a:endParaRPr lang="en-US" altLang="zh-TW" sz="1800" b="0" i="0" u="none" strike="noStrike" dirty="0">
              <a:solidFill>
                <a:srgbClr val="000000"/>
              </a:solidFill>
              <a:effectLst/>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39700" indent="0">
              <a:buNone/>
            </a:pPr>
            <a:r>
              <a:rPr lang="zh-TW" altLang="en-US" dirty="0"/>
              <a:t>接下來，給大家看我們選出來的特徵值，總共有以上這</a:t>
            </a:r>
            <a:r>
              <a:rPr lang="en-US" altLang="zh-TW" dirty="0"/>
              <a:t>13</a:t>
            </a:r>
            <a:r>
              <a:rPr lang="zh-TW" altLang="en-US" dirty="0"/>
              <a:t>個。</a:t>
            </a:r>
            <a:endParaRPr lang="en-US" altLang="zh-TW" dirty="0"/>
          </a:p>
          <a:p>
            <a:pPr marL="139700" indent="0">
              <a:buNone/>
            </a:pPr>
            <a:endParaRPr lang="en-US" altLang="zh-TW" dirty="0"/>
          </a:p>
          <a:p>
            <a:pPr marL="139700" indent="0">
              <a:buNone/>
            </a:pPr>
            <a:r>
              <a:rPr lang="zh-TW" altLang="en-US" dirty="0"/>
              <a:t>我特別介紹幾個讓大家認識一下</a:t>
            </a:r>
            <a:endParaRPr lang="en-US" altLang="zh-TW" dirty="0"/>
          </a:p>
          <a:p>
            <a:pPr marL="139700" indent="0">
              <a:buNone/>
            </a:pPr>
            <a:endParaRPr lang="en-US" altLang="zh-TW" dirty="0"/>
          </a:p>
          <a:p>
            <a:pPr marL="139700" indent="0">
              <a:buNone/>
            </a:pPr>
            <a:r>
              <a:rPr lang="zh-TW" altLang="en-US" dirty="0"/>
              <a:t>首先是</a:t>
            </a:r>
            <a:r>
              <a:rPr lang="en-US" altLang="zh-TW" dirty="0"/>
              <a:t>X6 </a:t>
            </a:r>
          </a:p>
          <a:p>
            <a:pPr marL="139700" indent="0">
              <a:buNone/>
            </a:pPr>
            <a:r>
              <a:rPr lang="zh-TW" altLang="en-US" dirty="0"/>
              <a:t>通常我們會把報酬率的標準差作為風險看待</a:t>
            </a:r>
            <a:endParaRPr lang="en-US" altLang="zh-TW" dirty="0"/>
          </a:p>
          <a:p>
            <a:pPr marL="139700" indent="0">
              <a:buNone/>
            </a:pPr>
            <a:r>
              <a:rPr lang="zh-TW" altLang="en-US" dirty="0"/>
              <a:t>但其實呢，淨值上漲的波動不應該被認為是風險才對，因此我們計算出不考慮正向波動的負標準差作為指標之一</a:t>
            </a:r>
            <a:endParaRPr lang="en-US" altLang="zh-TW" dirty="0"/>
          </a:p>
          <a:p>
            <a:pPr marL="139700" indent="0">
              <a:buNone/>
            </a:pPr>
            <a:endParaRPr lang="en-US" altLang="zh-TW" dirty="0"/>
          </a:p>
          <a:p>
            <a:pPr marL="139700" indent="0">
              <a:buNone/>
            </a:pPr>
            <a:r>
              <a:rPr lang="zh-TW" altLang="en-US" dirty="0"/>
              <a:t>接著看到</a:t>
            </a:r>
            <a:r>
              <a:rPr lang="en-US" altLang="zh-TW" dirty="0"/>
              <a:t>X8</a:t>
            </a:r>
            <a:r>
              <a:rPr lang="zh-TW" altLang="en-US" dirty="0"/>
              <a:t>及</a:t>
            </a:r>
            <a:r>
              <a:rPr lang="en-US" altLang="zh-TW" dirty="0"/>
              <a:t>X9</a:t>
            </a:r>
          </a:p>
          <a:p>
            <a:pPr marL="139700" indent="0">
              <a:buNone/>
            </a:pPr>
            <a:r>
              <a:rPr lang="zh-TW" altLang="en-US" dirty="0"/>
              <a:t>這裡所謂的</a:t>
            </a:r>
            <a:r>
              <a:rPr lang="en-US" altLang="zh-TW" dirty="0"/>
              <a:t>alpha </a:t>
            </a:r>
            <a:r>
              <a:rPr lang="zh-TW" altLang="en-US" dirty="0"/>
              <a:t>和 </a:t>
            </a:r>
            <a:r>
              <a:rPr lang="en-US" altLang="zh-TW" dirty="0"/>
              <a:t>beta</a:t>
            </a:r>
            <a:r>
              <a:rPr lang="zh-TW" altLang="en-US" dirty="0"/>
              <a:t>，指的就是赫赫有名的 資本資產定價模型 所計算出的超額報酬以及市場報酬</a:t>
            </a:r>
            <a:endParaRPr lang="en-US" altLang="zh-TW" dirty="0"/>
          </a:p>
          <a:p>
            <a:pPr marL="139700" indent="0">
              <a:buNone/>
            </a:pPr>
            <a:r>
              <a:rPr lang="zh-TW" altLang="en-US" dirty="0"/>
              <a:t>在股市中我們會拿個別股票和大盤做計算；而這邊的大盤，我們使用的是該類基金的平均報酬</a:t>
            </a:r>
            <a:endParaRPr lang="en-US" altLang="zh-TW" dirty="0"/>
          </a:p>
          <a:p>
            <a:pPr marL="139700" indent="0">
              <a:buNone/>
            </a:pPr>
            <a:endParaRPr lang="en-US" altLang="zh-TW" dirty="0"/>
          </a:p>
          <a:p>
            <a:pPr marL="139700" indent="0">
              <a:buNone/>
            </a:pPr>
            <a:r>
              <a:rPr lang="zh-TW" altLang="en-US" dirty="0"/>
              <a:t>接著是</a:t>
            </a:r>
            <a:r>
              <a:rPr lang="en-US" altLang="zh-TW" dirty="0"/>
              <a:t>X10</a:t>
            </a:r>
          </a:p>
          <a:p>
            <a:pPr marL="139700" indent="0">
              <a:buNone/>
            </a:pPr>
            <a:r>
              <a:rPr lang="zh-TW" altLang="en-US" dirty="0"/>
              <a:t>最大回撤指的是 在一段期間內，假如你投資的話，會面臨到的最大虧損</a:t>
            </a:r>
            <a:endParaRPr lang="en-US" altLang="zh-TW" dirty="0"/>
          </a:p>
          <a:p>
            <a:pPr marL="139700" indent="0">
              <a:buNone/>
            </a:pPr>
            <a:endParaRPr lang="en-US" altLang="zh-TW" dirty="0"/>
          </a:p>
          <a:p>
            <a:pPr marL="139700" indent="0">
              <a:buNone/>
            </a:pPr>
            <a:r>
              <a:rPr lang="zh-TW" altLang="en-US" dirty="0"/>
              <a:t>最後看到</a:t>
            </a:r>
            <a:r>
              <a:rPr lang="en-US" altLang="zh-TW" dirty="0"/>
              <a:t>X11 X12 </a:t>
            </a:r>
            <a:r>
              <a:rPr lang="zh-TW" altLang="en-US" dirty="0"/>
              <a:t>以及 </a:t>
            </a:r>
            <a:r>
              <a:rPr lang="en-US" altLang="zh-TW" dirty="0"/>
              <a:t>X13</a:t>
            </a:r>
          </a:p>
          <a:p>
            <a:pPr marL="139700" indent="0">
              <a:buNone/>
            </a:pPr>
            <a:r>
              <a:rPr lang="zh-TW" altLang="en-US" dirty="0"/>
              <a:t>他們都是一種績效衡量的指標，指的都是 在一單位的某某某之下，會帶來多大的報酬</a:t>
            </a:r>
            <a:endParaRPr lang="en-US" altLang="zh-TW" dirty="0"/>
          </a:p>
          <a:p>
            <a:pPr marL="139700" indent="0">
              <a:buNone/>
            </a:pPr>
            <a:endParaRPr lang="en-US" altLang="zh-TW" dirty="0"/>
          </a:p>
          <a:p>
            <a:pPr marL="139700" indent="0">
              <a:buNone/>
            </a:pPr>
            <a:r>
              <a:rPr lang="en-US" altLang="zh-TW" dirty="0"/>
              <a:t>X11</a:t>
            </a:r>
            <a:r>
              <a:rPr lang="zh-TW" altLang="en-US" dirty="0"/>
              <a:t>考量的是報酬率的標準差</a:t>
            </a:r>
            <a:endParaRPr lang="en-US" altLang="zh-TW" dirty="0"/>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zh-TW" dirty="0"/>
              <a:t>X12</a:t>
            </a:r>
            <a:r>
              <a:rPr lang="zh-TW" altLang="en-US" dirty="0"/>
              <a:t>考量的是報酬率的負標準差</a:t>
            </a:r>
            <a:endParaRPr lang="en-US" altLang="zh-TW" dirty="0"/>
          </a:p>
          <a:p>
            <a:pPr marL="139700" indent="0">
              <a:buNone/>
            </a:pPr>
            <a:r>
              <a:rPr lang="en-US" altLang="zh-TW" dirty="0"/>
              <a:t>X13</a:t>
            </a:r>
            <a:r>
              <a:rPr lang="zh-TW" altLang="en-US" dirty="0"/>
              <a:t>考量的則是最大回撤</a:t>
            </a:r>
            <a:endParaRPr lang="en-US" altLang="zh-TW" dirty="0"/>
          </a:p>
          <a:p>
            <a:pPr marL="139700" indent="0">
              <a:buNone/>
            </a:pPr>
            <a:endParaRPr lang="en-US" altLang="zh-TW" dirty="0"/>
          </a:p>
          <a:p>
            <a:pPr marL="139700" indent="0">
              <a:buNone/>
            </a:pPr>
            <a:r>
              <a:rPr lang="zh-TW" altLang="en-US" dirty="0"/>
              <a:t>我們拿這十三項作為特徵值，和一年後的報酬率進行連續型的監督式機器學習</a:t>
            </a:r>
            <a:endParaRPr lang="en-US" altLang="zh-TW" dirty="0"/>
          </a:p>
        </p:txBody>
      </p:sp>
    </p:spTree>
    <p:extLst>
      <p:ext uri="{BB962C8B-B14F-4D97-AF65-F5344CB8AC3E}">
        <p14:creationId xmlns:p14="http://schemas.microsoft.com/office/powerpoint/2010/main" val="25693403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最後來介紹我們模型的使用方法</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剛才有提到說，我們在模型的架構下有兩種做法</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第一種是 每一檔基金都建立自己的預測模型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這個方法假設，每一檔基金跟同類別中其他基金的數據行為仍會有些差異，</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因此不能把全部樣本都放在一起建模，怕會彼此干擾</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而作法二則是，一個類別建立一個共同的預測模型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這個方法認為，同類別的基金 行為已經大致相似，我們可以透過非常大量的樣本，做出一個較為精密的模型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在選擇模型下，由於我們組員沒有人是資訊專業背景，因此我們使用比較像是用 窮舉法 的方式來挑選模型</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在</a:t>
            </a:r>
            <a:r>
              <a:rPr lang="en-US" altLang="zh-TW" sz="1800" b="0" i="0" u="none" strike="noStrike" dirty="0">
                <a:solidFill>
                  <a:srgbClr val="000000"/>
                </a:solidFill>
                <a:effectLst/>
                <a:latin typeface="Times New Roman" panose="02020603050405020304" pitchFamily="18" charset="0"/>
              </a:rPr>
              <a:t>python</a:t>
            </a:r>
            <a:r>
              <a:rPr lang="zh-TW" altLang="en-US" sz="1800" b="0" i="0" u="none" strike="noStrike" dirty="0">
                <a:solidFill>
                  <a:srgbClr val="000000"/>
                </a:solidFill>
                <a:effectLst/>
                <a:latin typeface="Times New Roman" panose="02020603050405020304" pitchFamily="18" charset="0"/>
              </a:rPr>
              <a:t>的機器學習套件中，我們找到了非常多種的演算法</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由迴歸模型所延伸的</a:t>
            </a:r>
            <a:r>
              <a:rPr lang="en-US" altLang="zh-TW" sz="1800" b="0" i="0" u="none" strike="noStrike" dirty="0">
                <a:solidFill>
                  <a:srgbClr val="000000"/>
                </a:solidFill>
                <a:effectLst/>
                <a:latin typeface="Times New Roman" panose="02020603050405020304" pitchFamily="18" charset="0"/>
              </a:rPr>
              <a:t>Lasso</a:t>
            </a:r>
            <a:r>
              <a:rPr lang="zh-TW" altLang="en-US" sz="1800" b="0" i="0" u="none" strike="noStrike" dirty="0">
                <a:solidFill>
                  <a:srgbClr val="000000"/>
                </a:solidFill>
                <a:effectLst/>
                <a:latin typeface="Times New Roman" panose="02020603050405020304" pitchFamily="18" charset="0"/>
              </a:rPr>
              <a:t>和</a:t>
            </a:r>
            <a:r>
              <a:rPr lang="en-US" altLang="zh-TW" sz="1800" b="0" i="0" u="none" strike="noStrike" dirty="0">
                <a:solidFill>
                  <a:srgbClr val="000000"/>
                </a:solidFill>
                <a:effectLst/>
                <a:latin typeface="Times New Roman" panose="02020603050405020304" pitchFamily="18" charset="0"/>
              </a:rPr>
              <a:t>Ridge</a:t>
            </a:r>
            <a:r>
              <a:rPr lang="zh-TW" altLang="en-US" sz="1800" b="0" i="0" u="none" strike="noStrike" dirty="0">
                <a:solidFill>
                  <a:srgbClr val="000000"/>
                </a:solidFill>
                <a:effectLst/>
                <a:latin typeface="Times New Roman" panose="02020603050405020304" pitchFamily="18" charset="0"/>
              </a:rPr>
              <a:t>模型；或是模仿神經元運算的</a:t>
            </a:r>
            <a:r>
              <a:rPr lang="en-US" altLang="zh-TW" sz="1800" b="0" i="0" u="none" strike="noStrike" dirty="0">
                <a:solidFill>
                  <a:srgbClr val="000000"/>
                </a:solidFill>
                <a:effectLst/>
                <a:latin typeface="Times New Roman" panose="02020603050405020304" pitchFamily="18" charset="0"/>
              </a:rPr>
              <a:t>DNN</a:t>
            </a:r>
            <a:r>
              <a:rPr lang="zh-TW" altLang="en-US" sz="1800" b="0" i="0" u="none" strike="noStrike" dirty="0">
                <a:solidFill>
                  <a:srgbClr val="000000"/>
                </a:solidFill>
                <a:effectLst/>
                <a:latin typeface="Times New Roman" panose="02020603050405020304" pitchFamily="18" charset="0"/>
              </a:rPr>
              <a:t>模型 等等</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r>
              <a:rPr lang="zh-TW" altLang="en-US" sz="1800" b="0" i="0" u="none" strike="noStrike" dirty="0">
                <a:solidFill>
                  <a:srgbClr val="000000"/>
                </a:solidFill>
                <a:effectLst/>
                <a:latin typeface="Times New Roman" panose="02020603050405020304" pitchFamily="18" charset="0"/>
              </a:rPr>
              <a:t>比較特別的是，我們還找到了一個叫作 </a:t>
            </a:r>
            <a:r>
              <a:rPr lang="en-US" altLang="zh-TW" sz="1800" b="0" i="0" u="none" strike="noStrike" dirty="0">
                <a:solidFill>
                  <a:srgbClr val="000000"/>
                </a:solidFill>
                <a:effectLst/>
                <a:latin typeface="Times New Roman" panose="02020603050405020304" pitchFamily="18" charset="0"/>
              </a:rPr>
              <a:t>pyCaret </a:t>
            </a:r>
            <a:r>
              <a:rPr lang="zh-TW" altLang="en-US" sz="1800" b="0" i="0" u="none" strike="noStrike" dirty="0">
                <a:solidFill>
                  <a:srgbClr val="000000"/>
                </a:solidFill>
                <a:effectLst/>
                <a:latin typeface="Times New Roman" panose="02020603050405020304" pitchFamily="18" charset="0"/>
              </a:rPr>
              <a:t>的自動化機器學習模型，他能夠一次訓練多個模型、並且一步驟完成超參數的優化</a:t>
            </a:r>
            <a:endParaRPr lang="en-US" altLang="zh-TW" sz="1800" b="0" i="0" u="none" strike="noStrike" dirty="0">
              <a:solidFill>
                <a:srgbClr val="000000"/>
              </a:solidFill>
              <a:effectLst/>
              <a:latin typeface="Times New Roman" panose="02020603050405020304" pitchFamily="18" charset="0"/>
            </a:endParaRPr>
          </a:p>
          <a:p>
            <a:pPr marL="139700" indent="0" rtl="0">
              <a:spcBef>
                <a:spcPts val="1200"/>
              </a:spcBef>
              <a:spcAft>
                <a:spcPts val="1200"/>
              </a:spcAft>
              <a:buNone/>
            </a:pPr>
            <a:endParaRPr lang="en-US" altLang="zh-TW" sz="1800" b="0" i="0" u="none" strike="noStrike" dirty="0">
              <a:solidFill>
                <a:srgbClr val="000000"/>
              </a:solidFill>
              <a:effectLst/>
              <a:latin typeface="Times New Roman" panose="02020603050405020304" pitchFamily="18" charset="0"/>
            </a:endParaRPr>
          </a:p>
          <a:p>
            <a:pPr marL="139700" marR="0" lvl="0" indent="0" algn="l" defTabSz="914400" rtl="0" eaLnBrk="1" fontAlgn="auto" latinLnBrk="0" hangingPunct="1">
              <a:lnSpc>
                <a:spcPct val="100000"/>
              </a:lnSpc>
              <a:spcBef>
                <a:spcPts val="1200"/>
              </a:spcBef>
              <a:spcAft>
                <a:spcPts val="1200"/>
              </a:spcAft>
              <a:buClr>
                <a:srgbClr val="000000"/>
              </a:buClr>
              <a:buSzPts val="1400"/>
              <a:buFont typeface="Arial"/>
              <a:buNone/>
              <a:tabLst/>
              <a:defRPr/>
            </a:pPr>
            <a:r>
              <a:rPr lang="zh-TW" altLang="en-US" sz="1800" b="0" i="0" u="none" strike="noStrike" dirty="0">
                <a:solidFill>
                  <a:srgbClr val="000000"/>
                </a:solidFill>
                <a:effectLst/>
                <a:latin typeface="Times New Roman" panose="02020603050405020304" pitchFamily="18" charset="0"/>
              </a:rPr>
              <a:t>我們將每一種演算法都試著代入特徵值及預測值去訓練模型</a:t>
            </a:r>
            <a:endParaRPr lang="en-US" altLang="zh-TW" sz="1800" b="0" i="0" u="none" strike="noStrike" dirty="0">
              <a:solidFill>
                <a:srgbClr val="000000"/>
              </a:solidFill>
              <a:effectLst/>
              <a:latin typeface="Times New Roman" panose="02020603050405020304" pitchFamily="18" charset="0"/>
            </a:endParaRPr>
          </a:p>
          <a:p>
            <a:pPr marL="139700" marR="0" lvl="0" indent="0" algn="l" defTabSz="914400" rtl="0" eaLnBrk="1" fontAlgn="auto" latinLnBrk="0" hangingPunct="1">
              <a:lnSpc>
                <a:spcPct val="100000"/>
              </a:lnSpc>
              <a:spcBef>
                <a:spcPts val="1200"/>
              </a:spcBef>
              <a:spcAft>
                <a:spcPts val="1200"/>
              </a:spcAft>
              <a:buClr>
                <a:srgbClr val="000000"/>
              </a:buClr>
              <a:buSzPts val="1400"/>
              <a:buFont typeface="Arial"/>
              <a:buNone/>
              <a:tabLst/>
              <a:defRPr/>
            </a:pPr>
            <a:r>
              <a:rPr lang="zh-TW" altLang="en-US" sz="1800" b="0" i="0" u="none" strike="noStrike" dirty="0">
                <a:solidFill>
                  <a:srgbClr val="000000"/>
                </a:solidFill>
                <a:effectLst/>
                <a:latin typeface="Times New Roman" panose="02020603050405020304" pitchFamily="18" charset="0"/>
              </a:rPr>
              <a:t>最終會選出一個在 </a:t>
            </a:r>
            <a:r>
              <a:rPr lang="en-US" altLang="zh-TW" sz="1800" b="0" i="0" u="none" strike="noStrike" dirty="0">
                <a:solidFill>
                  <a:srgbClr val="000000"/>
                </a:solidFill>
                <a:effectLst/>
                <a:latin typeface="Times New Roman" panose="02020603050405020304" pitchFamily="18" charset="0"/>
              </a:rPr>
              <a:t>Test Data</a:t>
            </a:r>
            <a:r>
              <a:rPr lang="zh-TW" altLang="en-US" sz="1800" b="0" i="0" u="none" strike="noStrike" dirty="0">
                <a:solidFill>
                  <a:srgbClr val="000000"/>
                </a:solidFill>
                <a:effectLst/>
                <a:latin typeface="Times New Roman" panose="02020603050405020304" pitchFamily="18" charset="0"/>
              </a:rPr>
              <a:t> 中預測效果最好的模型，進行最後一步驟的回測</a:t>
            </a:r>
            <a:endParaRPr lang="en-US" altLang="zh-TW" sz="1800" b="0" i="0" u="none" strike="noStrike" dirty="0">
              <a:solidFill>
                <a:srgbClr val="000000"/>
              </a:solidFill>
              <a:effectLst/>
              <a:latin typeface="Times New Roman" panose="02020603050405020304" pitchFamily="18" charset="0"/>
            </a:endParaRPr>
          </a:p>
        </p:txBody>
      </p:sp>
    </p:spTree>
    <p:extLst>
      <p:ext uri="{BB962C8B-B14F-4D97-AF65-F5344CB8AC3E}">
        <p14:creationId xmlns:p14="http://schemas.microsoft.com/office/powerpoint/2010/main" val="32787523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介紹完所有挑選基金的方法之後，就進入到最後一個章節了</a:t>
            </a:r>
            <a:endParaRPr lang="en-US" altLang="zh-TW" dirty="0"/>
          </a:p>
          <a:p>
            <a:pPr marL="0" lvl="0" indent="0" algn="l" rtl="0">
              <a:spcBef>
                <a:spcPts val="0"/>
              </a:spcBef>
              <a:spcAft>
                <a:spcPts val="0"/>
              </a:spcAft>
              <a:buNone/>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在這裡，我們會去評估所有策略的績效，根據不同的績效衡量指標，</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從每一個類別當中，挑選出最適用、績效最好的一個方法</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34682469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9"/>
        <p:cNvGrpSpPr/>
        <p:nvPr/>
      </p:nvGrpSpPr>
      <p:grpSpPr>
        <a:xfrm>
          <a:off x="0" y="0"/>
          <a:ext cx="0" cy="0"/>
          <a:chOff x="0" y="0"/>
          <a:chExt cx="0" cy="0"/>
        </a:xfrm>
      </p:grpSpPr>
      <p:sp>
        <p:nvSpPr>
          <p:cNvPr id="2330" name="Google Shape;2330;gc620bbb03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1" name="Google Shape;2331;gc620bbb03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首先，這裡是我們的績效衡量指標，是不是覺得挺眼熟的啊</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先幫我把焦點移到右下角的三個，</a:t>
            </a:r>
            <a:r>
              <a:rPr lang="en-US" altLang="zh-TW" dirty="0"/>
              <a:t>Sharp ratio 、Sortino </a:t>
            </a:r>
            <a:r>
              <a:rPr lang="en-US" altLang="zh-TW" dirty="0" err="1"/>
              <a:t>Ratio、Calmar</a:t>
            </a:r>
            <a:r>
              <a:rPr lang="en-US" altLang="zh-TW" dirty="0"/>
              <a:t> Ratio</a:t>
            </a:r>
            <a:r>
              <a:rPr lang="zh-TW" altLang="en-US" dirty="0"/>
              <a:t>，</a:t>
            </a:r>
            <a:endParaRPr lang="en-US" altLang="zh-TW" dirty="0"/>
          </a:p>
          <a:p>
            <a:pPr marL="0" lvl="0" indent="0" algn="l" rtl="0">
              <a:spcBef>
                <a:spcPts val="0"/>
              </a:spcBef>
              <a:spcAft>
                <a:spcPts val="0"/>
              </a:spcAft>
              <a:buNone/>
            </a:pPr>
            <a:r>
              <a:rPr lang="zh-TW" altLang="en-US" dirty="0"/>
              <a:t>它們除了作為特徵值的使用，預測未來報酬率的高低之外</a:t>
            </a:r>
            <a:endParaRPr lang="en-US" altLang="zh-TW" dirty="0"/>
          </a:p>
          <a:p>
            <a:pPr marL="0" lvl="0" indent="0" algn="l" rtl="0">
              <a:spcBef>
                <a:spcPts val="0"/>
              </a:spcBef>
              <a:spcAft>
                <a:spcPts val="0"/>
              </a:spcAft>
              <a:buNone/>
            </a:pPr>
            <a:r>
              <a:rPr lang="zh-TW" altLang="en-US" dirty="0"/>
              <a:t>也是投資人最常使用的績效指標，因為可以同時看出風險與報酬之間的關係</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關於數學公式可以參考這頁簡報，由於前面已經做過了簡單的說明，因此這邊就不再贅述</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前一部分實作挑選基金的方法之後，我們除了將結果統整成這八大指標，</a:t>
            </a:r>
            <a:endParaRPr lang="en-US" altLang="zh-TW" dirty="0"/>
          </a:p>
          <a:p>
            <a:pPr marL="0" lvl="0" indent="0" algn="l" rtl="0">
              <a:spcBef>
                <a:spcPts val="0"/>
              </a:spcBef>
              <a:spcAft>
                <a:spcPts val="0"/>
              </a:spcAft>
              <a:buNone/>
            </a:pPr>
            <a:r>
              <a:rPr lang="zh-TW" altLang="en-US" dirty="0"/>
              <a:t>也會畫出累積報酬率以及最大回撤的圖來觀察，因為他們單純又好懂</a:t>
            </a:r>
            <a:endParaRPr lang="en-US" altLang="zh-TW" dirty="0"/>
          </a:p>
          <a:p>
            <a:pPr marL="0" lvl="0" indent="0" algn="l" rtl="0">
              <a:spcBef>
                <a:spcPts val="0"/>
              </a:spcBef>
              <a:spcAft>
                <a:spcPts val="0"/>
              </a:spcAft>
              <a:buNone/>
            </a:pPr>
            <a:r>
              <a:rPr lang="zh-TW" altLang="en-US" dirty="0"/>
              <a:t>累積報酬率的圖越高表示賺得越多；最大回撤的圖越小表示賠得越少</a:t>
            </a:r>
            <a:endParaRPr lang="en-US" altLang="zh-TW" dirty="0"/>
          </a:p>
          <a:p>
            <a:pPr marL="0" lvl="0" indent="0" algn="l" rtl="0">
              <a:spcBef>
                <a:spcPts val="0"/>
              </a:spcBef>
              <a:spcAft>
                <a:spcPts val="0"/>
              </a:spcAft>
              <a:buNone/>
            </a:pPr>
            <a:r>
              <a:rPr lang="zh-TW" altLang="en-US" dirty="0"/>
              <a:t>待會看到我們的實作結果時，都可以看到這八個指標以及兩個圖表喔</a:t>
            </a:r>
            <a:endParaRPr lang="en-US" altLang="zh-TW" dirty="0"/>
          </a:p>
        </p:txBody>
      </p:sp>
    </p:spTree>
    <p:extLst>
      <p:ext uri="{BB962C8B-B14F-4D97-AF65-F5344CB8AC3E}">
        <p14:creationId xmlns:p14="http://schemas.microsoft.com/office/powerpoint/2010/main" val="36169689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最後，我們將回測的結果統整在一份</a:t>
            </a:r>
            <a:r>
              <a:rPr lang="en-US" altLang="zh-TW" dirty="0"/>
              <a:t>Excel</a:t>
            </a:r>
            <a:r>
              <a:rPr lang="zh-TW" altLang="en-US" dirty="0"/>
              <a:t>表，每個類別中都會跑出</a:t>
            </a:r>
            <a:r>
              <a:rPr lang="en-US" altLang="zh-TW" dirty="0"/>
              <a:t>11</a:t>
            </a:r>
            <a:r>
              <a:rPr lang="zh-TW" altLang="en-US" dirty="0"/>
              <a:t>種策略的回測結果</a:t>
            </a:r>
            <a:endParaRPr lang="en-US" altLang="zh-TW" dirty="0"/>
          </a:p>
          <a:p>
            <a:pPr marL="0" lvl="0" indent="0" algn="l" rtl="0">
              <a:spcBef>
                <a:spcPts val="0"/>
              </a:spcBef>
              <a:spcAft>
                <a:spcPts val="0"/>
              </a:spcAft>
              <a:buNone/>
            </a:pPr>
            <a:r>
              <a:rPr lang="zh-TW" altLang="en-US" dirty="0"/>
              <a:t>利用前一頁的績效衡量指標相互比較，在每一個類別 都挑選出累積報酬率以及夏普指數最高的一個方法，做為最終模型</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這個最終模型不一定是機器學習或是傳統法則，他們的表現其實平分秋色，大約有一半的類別適合機器學習、一半則適合傳統法則</a:t>
            </a:r>
            <a:endParaRPr lang="en-US" altLang="zh-TW" dirty="0"/>
          </a:p>
          <a:p>
            <a:pPr marL="0" lvl="0" indent="0" algn="l" rtl="0">
              <a:spcBef>
                <a:spcPts val="0"/>
              </a:spcBef>
              <a:spcAft>
                <a:spcPts val="0"/>
              </a:spcAft>
              <a:buNone/>
            </a:pPr>
            <a:r>
              <a:rPr lang="zh-TW" altLang="en-US" dirty="0"/>
              <a:t>我認為是因為機器學習仍有很多可以優化的空間，包含特徵值、特徵工程、超參數的調整等等</a:t>
            </a:r>
            <a:endParaRPr lang="en-US" altLang="zh-TW" dirty="0"/>
          </a:p>
          <a:p>
            <a:pPr marL="0" lvl="0" indent="0" algn="l" rtl="0">
              <a:spcBef>
                <a:spcPts val="0"/>
              </a:spcBef>
              <a:spcAft>
                <a:spcPts val="0"/>
              </a:spcAft>
              <a:buNone/>
            </a:pPr>
            <a:r>
              <a:rPr lang="zh-TW" altLang="en-US" dirty="0"/>
              <a:t>但從我們的研究發現，機器學習是具有很大潛力的</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接下來帶大家看其中一個類別的例子，我們會呈現給投資人哪些數據 以及未來可以應用的場景</a:t>
            </a:r>
            <a:endParaRPr lang="en-US" altLang="zh-TW" dirty="0"/>
          </a:p>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27619073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以股債混合型基金為例，根據最終統整的數據結果</a:t>
            </a:r>
            <a:endParaRPr lang="en-US" altLang="zh-TW" dirty="0"/>
          </a:p>
          <a:p>
            <a:pPr marL="0" lvl="0" indent="0" algn="l" rtl="0">
              <a:spcBef>
                <a:spcPts val="0"/>
              </a:spcBef>
              <a:spcAft>
                <a:spcPts val="0"/>
              </a:spcAft>
              <a:buNone/>
            </a:pPr>
            <a:r>
              <a:rPr lang="zh-TW" altLang="en-US" dirty="0"/>
              <a:t>我們選出來的策略是 機器學習作法二的</a:t>
            </a:r>
            <a:r>
              <a:rPr lang="en-US" altLang="zh-TW" dirty="0"/>
              <a:t> Ridge</a:t>
            </a:r>
            <a:r>
              <a:rPr lang="zh-TW" altLang="en-US" dirty="0"/>
              <a:t>迴歸模型</a:t>
            </a:r>
            <a:endParaRPr lang="en-US" altLang="zh-TW" dirty="0"/>
          </a:p>
          <a:p>
            <a:pPr marL="0" lvl="0" indent="0" algn="l" rtl="0">
              <a:spcBef>
                <a:spcPts val="0"/>
              </a:spcBef>
              <a:spcAft>
                <a:spcPts val="0"/>
              </a:spcAft>
              <a:buNone/>
            </a:pPr>
            <a:r>
              <a:rPr lang="zh-TW" altLang="en-US" dirty="0"/>
              <a:t>另外我們也計算出了該模型在</a:t>
            </a:r>
            <a:r>
              <a:rPr lang="en-US" altLang="zh-TW" dirty="0"/>
              <a:t>Test data</a:t>
            </a:r>
            <a:r>
              <a:rPr lang="zh-TW" altLang="en-US" dirty="0"/>
              <a:t>的均方誤差 為</a:t>
            </a:r>
            <a:r>
              <a:rPr lang="en-US" altLang="zh-TW" dirty="0"/>
              <a:t>0.0024</a:t>
            </a:r>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接著看到這個最佳模型的績效回測結果</a:t>
            </a:r>
            <a:endParaRPr lang="en-US" altLang="zh-TW" dirty="0"/>
          </a:p>
          <a:p>
            <a:pPr marL="0" lvl="0" indent="0" algn="l" rtl="0">
              <a:spcBef>
                <a:spcPts val="0"/>
              </a:spcBef>
              <a:spcAft>
                <a:spcPts val="0"/>
              </a:spcAft>
              <a:buNone/>
            </a:pPr>
            <a:r>
              <a:rPr lang="zh-TW" altLang="en-US" dirty="0"/>
              <a:t>中間的圖是五檔基金和</a:t>
            </a:r>
            <a:r>
              <a:rPr lang="en-US" altLang="zh-TW" dirty="0"/>
              <a:t>Benchmark</a:t>
            </a:r>
            <a:r>
              <a:rPr lang="zh-TW" altLang="en-US" dirty="0"/>
              <a:t>的累積報酬率</a:t>
            </a:r>
            <a:endParaRPr lang="en-US" altLang="zh-TW" dirty="0"/>
          </a:p>
          <a:p>
            <a:pPr marL="0" lvl="0" indent="0" algn="l" rtl="0">
              <a:spcBef>
                <a:spcPts val="0"/>
              </a:spcBef>
              <a:spcAft>
                <a:spcPts val="0"/>
              </a:spcAft>
              <a:buNone/>
            </a:pPr>
            <a:r>
              <a:rPr lang="zh-TW" altLang="en-US" dirty="0"/>
              <a:t>可以看得出，它所選出的五檔基金 在期末的績效都比 </a:t>
            </a:r>
            <a:r>
              <a:rPr lang="en-US" altLang="zh-TW" dirty="0"/>
              <a:t>Benchmark </a:t>
            </a:r>
            <a:r>
              <a:rPr lang="zh-TW" altLang="en-US" dirty="0"/>
              <a:t>來得高</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右邊的回撤圖，也就是投資每檔基金時，可能面臨到的最大損失，也遠比</a:t>
            </a:r>
            <a:r>
              <a:rPr lang="en-US" altLang="zh-TW" dirty="0"/>
              <a:t>Benchmark</a:t>
            </a:r>
            <a:r>
              <a:rPr lang="zh-TW" altLang="en-US" dirty="0"/>
              <a:t>低許多</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上方呈現的是那八個績效衡量指標，也是給投資人參考的量化數據</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從中也能夠觀察到，五檔基金在各個衡量標準下 也都遠比</a:t>
            </a:r>
            <a:r>
              <a:rPr lang="en-US" altLang="zh-TW" dirty="0"/>
              <a:t>Benchmark</a:t>
            </a:r>
            <a:r>
              <a:rPr lang="zh-TW" altLang="en-US" dirty="0"/>
              <a:t>來得好</a:t>
            </a:r>
            <a:endParaRPr lang="en-US" altLang="zh-TW" dirty="0"/>
          </a:p>
          <a:p>
            <a:pPr marL="0" lvl="0" indent="0" algn="l" rtl="0">
              <a:spcBef>
                <a:spcPts val="0"/>
              </a:spcBef>
              <a:spcAft>
                <a:spcPts val="0"/>
              </a:spcAft>
              <a:buNone/>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因此我們認定，這個模型就是該類別中 挑選基金最好的一個方法</a:t>
            </a:r>
            <a:endParaRPr lang="en-US" altLang="zh-TW" dirty="0"/>
          </a:p>
        </p:txBody>
      </p:sp>
    </p:spTree>
    <p:extLst>
      <p:ext uri="{BB962C8B-B14F-4D97-AF65-F5344CB8AC3E}">
        <p14:creationId xmlns:p14="http://schemas.microsoft.com/office/powerpoint/2010/main" val="14386226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在未來，只要我們掌握了每一天的基金淨值，就可以幫助投資人挑選出 最適合投資的五檔基金</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由於我們的資料只取到</a:t>
            </a:r>
            <a:r>
              <a:rPr lang="en-US" altLang="zh-TW" dirty="0"/>
              <a:t>2021</a:t>
            </a:r>
            <a:r>
              <a:rPr lang="zh-TW" altLang="en-US" dirty="0"/>
              <a:t>年</a:t>
            </a:r>
            <a:r>
              <a:rPr lang="en-US" altLang="zh-TW" dirty="0"/>
              <a:t>3</a:t>
            </a:r>
            <a:r>
              <a:rPr lang="zh-TW" altLang="en-US" dirty="0"/>
              <a:t>月</a:t>
            </a:r>
            <a:r>
              <a:rPr lang="en-US" altLang="zh-TW" dirty="0"/>
              <a:t>31</a:t>
            </a:r>
            <a:r>
              <a:rPr lang="zh-TW" altLang="en-US" dirty="0"/>
              <a:t>號，因此以這一天為例，</a:t>
            </a:r>
            <a:endParaRPr lang="en-US" altLang="zh-TW" dirty="0"/>
          </a:p>
          <a:p>
            <a:pPr marL="0" lvl="0" indent="0" algn="l" rtl="0">
              <a:spcBef>
                <a:spcPts val="0"/>
              </a:spcBef>
              <a:spcAft>
                <a:spcPts val="0"/>
              </a:spcAft>
              <a:buNone/>
            </a:pPr>
            <a:r>
              <a:rPr lang="zh-TW" altLang="en-US" dirty="0"/>
              <a:t>我們把淨值轉換成特徵值 丟入</a:t>
            </a:r>
            <a:r>
              <a:rPr lang="en-US" altLang="zh-TW" dirty="0"/>
              <a:t>Ridge</a:t>
            </a:r>
            <a:r>
              <a:rPr lang="zh-TW" altLang="en-US" dirty="0"/>
              <a:t>迴歸模型後</a:t>
            </a:r>
            <a:endParaRPr lang="en-US" altLang="zh-TW" dirty="0"/>
          </a:p>
          <a:p>
            <a:pPr marL="0" lvl="0" indent="0" algn="l" rtl="0">
              <a:spcBef>
                <a:spcPts val="0"/>
              </a:spcBef>
              <a:spcAft>
                <a:spcPts val="0"/>
              </a:spcAft>
              <a:buNone/>
            </a:pPr>
            <a:r>
              <a:rPr lang="zh-TW" altLang="en-US" dirty="0"/>
              <a:t>他就會推薦給適合股債混合型基金的顧客群，這五檔基金作為配置的標的</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另外</a:t>
            </a:r>
            <a:r>
              <a:rPr lang="en-US" altLang="zh-TW" dirty="0"/>
              <a:t>11</a:t>
            </a:r>
            <a:r>
              <a:rPr lang="zh-TW" altLang="en-US" dirty="0"/>
              <a:t>個類別也是相同的概念，我們都可以輕易的從眾多的基金標的中，挑選潛在獲利能力最好的五檔基金</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接著，大家或許會有點很好奇，我們挑出來的這五檔假如在</a:t>
            </a:r>
            <a:r>
              <a:rPr lang="en-US" altLang="zh-TW" dirty="0"/>
              <a:t>2021</a:t>
            </a:r>
            <a:r>
              <a:rPr lang="zh-TW" altLang="en-US" dirty="0"/>
              <a:t>年</a:t>
            </a:r>
            <a:r>
              <a:rPr lang="en-US" altLang="zh-TW" dirty="0"/>
              <a:t>3</a:t>
            </a:r>
            <a:r>
              <a:rPr lang="zh-TW" altLang="en-US" dirty="0"/>
              <a:t>月</a:t>
            </a:r>
            <a:r>
              <a:rPr lang="en-US" altLang="zh-TW" dirty="0"/>
              <a:t>31</a:t>
            </a:r>
            <a:r>
              <a:rPr lang="zh-TW" altLang="en-US" dirty="0"/>
              <a:t>號真的買入的話，最近的表現如何</a:t>
            </a:r>
            <a:endParaRPr lang="en-US" altLang="zh-TW" dirty="0"/>
          </a:p>
          <a:p>
            <a:pPr marL="0" lvl="0" indent="0" algn="l" rtl="0">
              <a:spcBef>
                <a:spcPts val="0"/>
              </a:spcBef>
              <a:spcAft>
                <a:spcPts val="0"/>
              </a:spcAft>
              <a:buNone/>
            </a:pPr>
            <a:r>
              <a:rPr lang="zh-TW" altLang="en-US" dirty="0"/>
              <a:t>雖然我們做的策略都是以長期投資為目標，但仍然可以觀察一下，這五檔基金近期的表現</a:t>
            </a:r>
            <a:endParaRPr lang="en-US" altLang="zh-TW" dirty="0"/>
          </a:p>
        </p:txBody>
      </p:sp>
    </p:spTree>
    <p:extLst>
      <p:ext uri="{BB962C8B-B14F-4D97-AF65-F5344CB8AC3E}">
        <p14:creationId xmlns:p14="http://schemas.microsoft.com/office/powerpoint/2010/main" val="4254006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3"/>
        <p:cNvGrpSpPr/>
        <p:nvPr/>
      </p:nvGrpSpPr>
      <p:grpSpPr>
        <a:xfrm>
          <a:off x="0" y="0"/>
          <a:ext cx="0" cy="0"/>
          <a:chOff x="0" y="0"/>
          <a:chExt cx="0" cy="0"/>
        </a:xfrm>
      </p:grpSpPr>
      <p:sp>
        <p:nvSpPr>
          <p:cNvPr id="2414" name="Google Shape;2414;gc620bbb036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5" name="Google Shape;2415;gc620bbb036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這是我們的的團隊成員，有來自東吳大學的江祐宏、張軒羽，以及來自台灣大學的李瑀晨、楊詠淇</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我是這組的組長 江祐宏</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快速的讓大家參考一下</a:t>
            </a:r>
            <a:endParaRPr lang="en-US" altLang="zh-TW" dirty="0"/>
          </a:p>
          <a:p>
            <a:pPr marL="0" lvl="0" indent="0" algn="l" rtl="0">
              <a:spcBef>
                <a:spcPts val="0"/>
              </a:spcBef>
              <a:spcAft>
                <a:spcPts val="0"/>
              </a:spcAft>
              <a:buNone/>
            </a:pPr>
            <a:r>
              <a:rPr lang="zh-TW" altLang="en-US" dirty="0"/>
              <a:t>右上角紅色的線是切割出</a:t>
            </a:r>
            <a:r>
              <a:rPr lang="en-US" altLang="zh-TW" dirty="0"/>
              <a:t>4</a:t>
            </a:r>
            <a:r>
              <a:rPr lang="zh-TW" altLang="en-US" dirty="0"/>
              <a:t>月初到近期以來的投資績效</a:t>
            </a:r>
            <a:endParaRPr lang="en-US" altLang="zh-TW" dirty="0"/>
          </a:p>
          <a:p>
            <a:pPr marL="0" lvl="0" indent="0" algn="l" rtl="0">
              <a:spcBef>
                <a:spcPts val="0"/>
              </a:spcBef>
              <a:spcAft>
                <a:spcPts val="0"/>
              </a:spcAft>
              <a:buNone/>
            </a:pPr>
            <a:r>
              <a:rPr lang="zh-TW" altLang="en-US" dirty="0"/>
              <a:t>或是看我圈起來的部分，這三個月和基準指數的比較</a:t>
            </a:r>
            <a:endParaRPr lang="en-US" altLang="zh-TW" dirty="0"/>
          </a:p>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4898528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40691468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19859065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14127597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9113941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39700" indent="0">
              <a:buNone/>
            </a:pPr>
            <a:r>
              <a:rPr lang="zh-TW" altLang="en-US" dirty="0"/>
              <a:t>最後，這是我們</a:t>
            </a:r>
            <a:r>
              <a:rPr lang="en-US" altLang="zh-TW" dirty="0"/>
              <a:t>12</a:t>
            </a:r>
            <a:r>
              <a:rPr lang="zh-TW" altLang="en-US" dirty="0"/>
              <a:t>個基金類別的結果總覽，顯示出每一個類型下最適合的一個策略</a:t>
            </a:r>
            <a:endParaRPr lang="en-US" altLang="zh-TW" dirty="0"/>
          </a:p>
          <a:p>
            <a:pPr marL="139700" indent="0">
              <a:buNone/>
            </a:pPr>
            <a:r>
              <a:rPr lang="zh-TW" altLang="en-US" dirty="0"/>
              <a:t>並且呈現該策略挑選出的基金平均報酬與</a:t>
            </a:r>
            <a:r>
              <a:rPr lang="en-US" altLang="zh-TW" dirty="0"/>
              <a:t>benchmark</a:t>
            </a:r>
            <a:r>
              <a:rPr lang="zh-TW" altLang="en-US" dirty="0"/>
              <a:t>的報酬</a:t>
            </a:r>
            <a:endParaRPr lang="en-US" altLang="zh-TW" dirty="0"/>
          </a:p>
          <a:p>
            <a:pPr marL="139700" indent="0">
              <a:buNone/>
            </a:pPr>
            <a:endParaRPr lang="en-US" altLang="zh-TW" dirty="0"/>
          </a:p>
          <a:p>
            <a:pPr marL="139700" indent="0">
              <a:buNone/>
            </a:pPr>
            <a:r>
              <a:rPr lang="zh-TW" altLang="en-US" dirty="0"/>
              <a:t>後面</a:t>
            </a:r>
            <a:r>
              <a:rPr lang="en-US" altLang="zh-TW" dirty="0"/>
              <a:t>12</a:t>
            </a:r>
            <a:r>
              <a:rPr lang="zh-TW" altLang="en-US" dirty="0"/>
              <a:t>頁的簡報有各類型基金專案結果詳細的呈現，供大家參考</a:t>
            </a:r>
          </a:p>
        </p:txBody>
      </p:sp>
    </p:spTree>
    <p:extLst>
      <p:ext uri="{BB962C8B-B14F-4D97-AF65-F5344CB8AC3E}">
        <p14:creationId xmlns:p14="http://schemas.microsoft.com/office/powerpoint/2010/main" val="22147885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5189182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2350508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41196406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39977292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那就開始我們今天的分享吧！</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在購買基金的時候，很多人往往不知道該從何下手，因為基金的項目和種類實在太多了</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因此，有了 </a:t>
            </a:r>
            <a:r>
              <a:rPr lang="en-US" altLang="zh-TW" dirty="0"/>
              <a:t>4433</a:t>
            </a:r>
            <a:r>
              <a:rPr lang="zh-TW" altLang="en-US" dirty="0"/>
              <a:t> 等篩選基金的法則，但是這些方法是否真的能幫我們挑到好基金，又是一個很大的疑問</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隨著科技的發達、人工智慧的出現讓我們對於投資有了更多不同的選擇</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我們希望透過人工智慧的方式從過往的資料找出規律並分析，為所有的投資人挑選出最理想的基金</a:t>
            </a:r>
          </a:p>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9836125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31847835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2068467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12366342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2737043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27686934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12376870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dirty="0"/>
          </a:p>
        </p:txBody>
      </p:sp>
    </p:spTree>
    <p:extLst>
      <p:ext uri="{BB962C8B-B14F-4D97-AF65-F5344CB8AC3E}">
        <p14:creationId xmlns:p14="http://schemas.microsoft.com/office/powerpoint/2010/main" val="32774918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以上就是我們做出來 每一個類別的最佳模型與回測結果</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en-US" altLang="zh-TW" dirty="0"/>
              <a:t>我們將所有研究成果</a:t>
            </a:r>
            <a:r>
              <a:rPr lang="zh-TW" altLang="en-US" dirty="0"/>
              <a:t> </a:t>
            </a:r>
            <a:r>
              <a:rPr lang="en-US" altLang="zh-TW" dirty="0"/>
              <a:t>包含Excel整合的最終資訊</a:t>
            </a:r>
            <a:r>
              <a:rPr lang="zh-TW" altLang="en-US" dirty="0"/>
              <a:t> </a:t>
            </a:r>
            <a:r>
              <a:rPr lang="en-US" altLang="zh-TW" dirty="0"/>
              <a:t>、</a:t>
            </a:r>
            <a:r>
              <a:rPr lang="en-US" altLang="zh-TW" dirty="0" err="1"/>
              <a:t>相關程式碼</a:t>
            </a:r>
            <a:r>
              <a:rPr lang="zh-TW" altLang="en-US" dirty="0"/>
              <a:t> 都會放在</a:t>
            </a:r>
            <a:r>
              <a:rPr lang="en-US" altLang="zh-TW" dirty="0"/>
              <a:t>GitHub</a:t>
            </a:r>
            <a:r>
              <a:rPr lang="zh-TW" altLang="en-US" dirty="0"/>
              <a:t>中供大家參閱</a:t>
            </a:r>
            <a:endParaRPr lang="en-US" altLang="zh-TW" dirty="0"/>
          </a:p>
          <a:p>
            <a:pPr marL="0" lvl="0" indent="0" algn="l" rtl="0">
              <a:spcBef>
                <a:spcPts val="0"/>
              </a:spcBef>
              <a:spcAft>
                <a:spcPts val="0"/>
              </a:spcAft>
              <a:buNone/>
            </a:pPr>
            <a:r>
              <a:rPr lang="zh-TW" altLang="en-US" dirty="0"/>
              <a:t>期待我們的專案能夠持續優化，未來能夠挑選出更穩定、獲利更好的基金</a:t>
            </a:r>
            <a:endParaRPr lang="en-US" altLang="zh-TW" dirty="0"/>
          </a:p>
        </p:txBody>
      </p:sp>
    </p:spTree>
    <p:extLst>
      <p:ext uri="{BB962C8B-B14F-4D97-AF65-F5344CB8AC3E}">
        <p14:creationId xmlns:p14="http://schemas.microsoft.com/office/powerpoint/2010/main" val="28806761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上班族或許很忙，知道投資的重要性卻沒時間深入研究；小資族很想累積第一桶金，卻很難做到累積資產</a:t>
            </a:r>
            <a:endParaRPr lang="en-US" dirty="0"/>
          </a:p>
          <a:p>
            <a:pPr marL="0" lvl="0" indent="0" algn="l" rtl="0">
              <a:spcBef>
                <a:spcPts val="0"/>
              </a:spcBef>
              <a:spcAft>
                <a:spcPts val="0"/>
              </a:spcAft>
              <a:buNone/>
            </a:pPr>
            <a:r>
              <a:rPr lang="zh-TW" altLang="en-US" dirty="0"/>
              <a:t>在茫茫的投資大海中，策略的選擇是致勝關鍵，</a:t>
            </a:r>
            <a:endParaRPr lang="en-US" altLang="zh-TW" dirty="0"/>
          </a:p>
          <a:p>
            <a:pPr marL="0" lvl="0" indent="0" algn="l" rtl="0">
              <a:spcBef>
                <a:spcPts val="0"/>
              </a:spcBef>
              <a:spcAft>
                <a:spcPts val="0"/>
              </a:spcAft>
              <a:buNone/>
            </a:pPr>
            <a:r>
              <a:rPr lang="zh-TW" altLang="en-US" dirty="0"/>
              <a:t>掌握投資標的 適合的策略模型，</a:t>
            </a:r>
            <a:endParaRPr lang="en-US" altLang="zh-TW" dirty="0"/>
          </a:p>
          <a:p>
            <a:pPr marL="0" lvl="0" indent="0" algn="l" rtl="0">
              <a:spcBef>
                <a:spcPts val="0"/>
              </a:spcBef>
              <a:spcAft>
                <a:spcPts val="0"/>
              </a:spcAft>
              <a:buNone/>
            </a:pPr>
            <a:r>
              <a:rPr lang="zh-TW" altLang="en-US" dirty="0"/>
              <a:t>方能為自己創造茫茫大海中的一盞明燈。</a:t>
            </a:r>
            <a:endParaRPr lang="en-US" altLang="zh-TW" dirty="0"/>
          </a:p>
          <a:p>
            <a:pPr marL="0" lvl="0" indent="0" algn="l" rtl="0">
              <a:spcBef>
                <a:spcPts val="0"/>
              </a:spcBef>
              <a:spcAft>
                <a:spcPts val="0"/>
              </a:spcAft>
              <a:buNone/>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我們的報告就此結束，謝謝大家的聆聽</a:t>
            </a: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最後特別感謝周尚民經理、永豐金的同仁以及戴天時老師在這段期間的給予我們的指導以及協助。</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謝謝大家</a:t>
            </a:r>
            <a:endParaRPr lang="en-US" altLang="zh-TW"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先來帶大家來看我們的專案成果</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我們將所有基金分成了十二個類別</a:t>
            </a:r>
            <a:endParaRPr lang="en-US" altLang="zh-TW" dirty="0"/>
          </a:p>
          <a:p>
            <a:pPr marL="0" lvl="0" indent="0" algn="l" rtl="0">
              <a:spcBef>
                <a:spcPts val="0"/>
              </a:spcBef>
              <a:spcAft>
                <a:spcPts val="0"/>
              </a:spcAft>
              <a:buNone/>
            </a:pPr>
            <a:r>
              <a:rPr lang="zh-TW" altLang="en-US" dirty="0"/>
              <a:t>再用各種不同的演算法模型、或是傳統法則，從每一個類別中 都挑選出績效最好的一個實作方法，並且和該類別的平均作比較</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圖中有一條咖啡色的線叫做</a:t>
            </a:r>
            <a:r>
              <a:rPr lang="en-US" altLang="zh-TW" dirty="0"/>
              <a:t>Benchmark</a:t>
            </a:r>
            <a:r>
              <a:rPr lang="zh-TW" altLang="en-US" dirty="0"/>
              <a:t>，指的就是該類基金的平均績效</a:t>
            </a:r>
            <a:endParaRPr lang="en-US" altLang="zh-TW" dirty="0"/>
          </a:p>
          <a:p>
            <a:pPr marL="0" lvl="0" indent="0" algn="l" rtl="0">
              <a:spcBef>
                <a:spcPts val="0"/>
              </a:spcBef>
              <a:spcAft>
                <a:spcPts val="0"/>
              </a:spcAft>
              <a:buNone/>
            </a:pPr>
            <a:r>
              <a:rPr lang="zh-TW" altLang="en-US" dirty="0"/>
              <a:t>以股債混合型基金為例，可以發現，使用機器學習挑選出的五檔基金，績效都超越咖啡色的</a:t>
            </a:r>
            <a:r>
              <a:rPr lang="en-US" altLang="zh-TW" dirty="0"/>
              <a:t>Benchmark</a:t>
            </a:r>
            <a:r>
              <a:rPr lang="zh-TW" altLang="en-US" dirty="0"/>
              <a:t>，平均的報酬也高於傳統法則的挑選</a:t>
            </a:r>
            <a:endParaRPr lang="en-US" altLang="zh-TW" dirty="0"/>
          </a:p>
          <a:p>
            <a:pPr marL="0" lvl="0" indent="0" algn="l" rtl="0">
              <a:spcBef>
                <a:spcPts val="0"/>
              </a:spcBef>
              <a:spcAft>
                <a:spcPts val="0"/>
              </a:spcAft>
              <a:buNone/>
            </a:pPr>
            <a:r>
              <a:rPr lang="zh-TW" altLang="en-US" dirty="0"/>
              <a:t>這也證明了人工智慧在挑選基金的可行性與潛力</a:t>
            </a:r>
            <a:endParaRPr lang="en-US" altLang="zh-TW" dirty="0"/>
          </a:p>
          <a:p>
            <a:pPr marL="0" lvl="0" indent="0" algn="l" rtl="0">
              <a:spcBef>
                <a:spcPts val="0"/>
              </a:spcBef>
              <a:spcAft>
                <a:spcPts val="0"/>
              </a:spcAft>
              <a:buNone/>
            </a:pPr>
            <a:r>
              <a:rPr lang="zh-TW" altLang="en-US" dirty="0"/>
              <a:t>我們希望這些方法能夠持續運作到未來，隨時都幫助投資人選到最好的基金標的</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那接下來，就來帶大家看我們詳細的專案過程、以及專案成果吧！</a:t>
            </a:r>
            <a:endParaRPr lang="en-US" altLang="zh-TW"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9"/>
        <p:cNvGrpSpPr/>
        <p:nvPr/>
      </p:nvGrpSpPr>
      <p:grpSpPr>
        <a:xfrm>
          <a:off x="0" y="0"/>
          <a:ext cx="0" cy="0"/>
          <a:chOff x="0" y="0"/>
          <a:chExt cx="0" cy="0"/>
        </a:xfrm>
      </p:grpSpPr>
      <p:sp>
        <p:nvSpPr>
          <p:cNvPr id="2330" name="Google Shape;2330;gc620bbb03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1" name="Google Shape;2331;gc620bbb03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10473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這是我們今天要分享的內容，主要分成這三個部分</a:t>
            </a:r>
            <a:endParaRPr lang="en-US" altLang="zh-TW"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第一個部分是資料的前處理</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0"/>
        <p:cNvGrpSpPr/>
        <p:nvPr/>
      </p:nvGrpSpPr>
      <p:grpSpPr>
        <a:xfrm>
          <a:off x="0" y="0"/>
          <a:ext cx="0" cy="0"/>
          <a:chOff x="0" y="0"/>
          <a:chExt cx="0" cy="0"/>
        </a:xfrm>
      </p:grpSpPr>
      <p:sp>
        <p:nvSpPr>
          <p:cNvPr id="2291" name="Google Shape;2291;gc620bbb036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2" name="Google Shape;2292;gc620bbb036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起初，我們拿到的資料，並不是直接就可以使用的</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我們先將</a:t>
            </a:r>
            <a:r>
              <a:rPr lang="en-US" altLang="zh-TW" dirty="0"/>
              <a:t>raw data</a:t>
            </a:r>
            <a:r>
              <a:rPr lang="zh-TW" altLang="en-US" dirty="0"/>
              <a:t>整理成以日期為列、基金代碼為行的表格形式</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並將淨值都轉換成當時匯率下的新台幣</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最後再用多次的運算 刪除含有缺漏值的樣本，讓這個表格變得乾淨又容易分析</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TW" altLang="en-US" dirty="0"/>
              <a:t>整理完畢後，我們依照基金各自的特性做一個分類</a:t>
            </a:r>
            <a:endParaRPr lang="en-US" altLang="zh-TW" dirty="0"/>
          </a:p>
          <a:p>
            <a:pPr marL="0" lvl="0" indent="0" algn="l" rtl="0">
              <a:spcBef>
                <a:spcPts val="0"/>
              </a:spcBef>
              <a:spcAft>
                <a:spcPts val="0"/>
              </a:spcAft>
              <a:buNone/>
            </a:pPr>
            <a:endParaRPr lang="zh-TW"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39700" indent="0">
              <a:buNone/>
            </a:pPr>
            <a:r>
              <a:rPr lang="zh-TW" altLang="en-US" dirty="0"/>
              <a:t>我們認為，不同類別的基金有不同的特性</a:t>
            </a:r>
            <a:endParaRPr lang="en-US" altLang="zh-TW" dirty="0"/>
          </a:p>
          <a:p>
            <a:pPr marL="139700" indent="0">
              <a:buNone/>
            </a:pPr>
            <a:r>
              <a:rPr lang="zh-TW" altLang="en-US" dirty="0"/>
              <a:t>例如：投資級債券的波動就一定比股票型來的低</a:t>
            </a:r>
            <a:endParaRPr lang="en-US" altLang="zh-TW" dirty="0"/>
          </a:p>
          <a:p>
            <a:pPr marL="139700" indent="0">
              <a:buNone/>
            </a:pPr>
            <a:r>
              <a:rPr lang="zh-TW" altLang="en-US" dirty="0"/>
              <a:t>不同地區 或產業可能也會因為不同的因素影響價格的走勢</a:t>
            </a:r>
            <a:endParaRPr lang="en-US" altLang="zh-TW" dirty="0"/>
          </a:p>
          <a:p>
            <a:pPr marL="139700" indent="0">
              <a:buNone/>
            </a:pPr>
            <a:endParaRPr lang="en-US" altLang="zh-TW" dirty="0"/>
          </a:p>
          <a:p>
            <a:pPr marL="139700" indent="0">
              <a:buNone/>
            </a:pPr>
            <a:r>
              <a:rPr lang="zh-TW" altLang="en-US" dirty="0"/>
              <a:t>為了讓接著的分析做得更加精準，我們將基金分類成中國科技型、股債混合型等 </a:t>
            </a:r>
            <a:r>
              <a:rPr lang="en-US" altLang="zh-TW" dirty="0"/>
              <a:t>12</a:t>
            </a:r>
            <a:r>
              <a:rPr lang="zh-TW" altLang="en-US" dirty="0"/>
              <a:t>個類別</a:t>
            </a:r>
            <a:endParaRPr lang="en-US" altLang="zh-TW" dirty="0"/>
          </a:p>
        </p:txBody>
      </p:sp>
    </p:spTree>
    <p:extLst>
      <p:ext uri="{BB962C8B-B14F-4D97-AF65-F5344CB8AC3E}">
        <p14:creationId xmlns:p14="http://schemas.microsoft.com/office/powerpoint/2010/main" val="9354083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zh-TW" altLang="zh-TW" sz="1100" b="0" i="0" u="none" strike="noStrike" cap="none" dirty="0">
                <a:solidFill>
                  <a:srgbClr val="000000"/>
                </a:solidFill>
                <a:effectLst/>
                <a:latin typeface="Arial"/>
                <a:ea typeface="Arial"/>
                <a:cs typeface="Arial"/>
                <a:sym typeface="Arial"/>
              </a:rPr>
              <a:t>第二部分是挑選基金的策略</a:t>
            </a:r>
            <a:r>
              <a:rPr lang="zh-TW" altLang="en-US" sz="1100" b="0" i="0" u="none" strike="noStrike" cap="none" dirty="0">
                <a:solidFill>
                  <a:srgbClr val="000000"/>
                </a:solidFill>
                <a:effectLst/>
                <a:latin typeface="Arial"/>
                <a:ea typeface="Arial"/>
                <a:cs typeface="Arial"/>
                <a:sym typeface="Arial"/>
              </a:rPr>
              <a:t>，</a:t>
            </a:r>
            <a:endParaRPr lang="en-US" altLang="zh-TW" sz="1100" b="0" i="0" u="none" strike="noStrike" cap="none" dirty="0">
              <a:solidFill>
                <a:srgbClr val="000000"/>
              </a:solidFill>
              <a:effectLst/>
              <a:latin typeface="Arial"/>
              <a:ea typeface="Arial"/>
              <a:cs typeface="Arial"/>
              <a:sym typeface="Arial"/>
            </a:endParaRPr>
          </a:p>
          <a:p>
            <a:pPr marL="139700" indent="0">
              <a:buNone/>
            </a:pPr>
            <a:endParaRPr lang="en-US" altLang="zh-TW" sz="1100" b="0" i="0" u="none" strike="noStrike" cap="none" dirty="0">
              <a:solidFill>
                <a:srgbClr val="000000"/>
              </a:solidFill>
              <a:effectLst/>
              <a:latin typeface="Arial"/>
              <a:ea typeface="Arial"/>
              <a:cs typeface="Arial"/>
              <a:sym typeface="Arial"/>
            </a:endParaRPr>
          </a:p>
          <a:p>
            <a:pPr marL="139700" indent="0">
              <a:buNone/>
            </a:pPr>
            <a:r>
              <a:rPr lang="zh-TW" altLang="zh-TW" sz="1100" b="0" i="0" u="none" strike="noStrike" cap="none" dirty="0">
                <a:solidFill>
                  <a:srgbClr val="000000"/>
                </a:solidFill>
                <a:effectLst/>
                <a:latin typeface="Arial"/>
                <a:ea typeface="Arial"/>
                <a:cs typeface="Arial"/>
                <a:sym typeface="Arial"/>
              </a:rPr>
              <a:t>我們使用</a:t>
            </a:r>
            <a:r>
              <a:rPr lang="zh-TW" altLang="en-US" sz="1100" b="0" i="0" u="none" strike="noStrike" cap="none" dirty="0">
                <a:solidFill>
                  <a:srgbClr val="000000"/>
                </a:solidFill>
                <a:effectLst/>
                <a:latin typeface="Arial"/>
                <a:ea typeface="Arial"/>
                <a:cs typeface="Arial"/>
                <a:sym typeface="Arial"/>
              </a:rPr>
              <a:t>了兩種方法，分別是 過往投資人會參考的傳統法則，以及近年正火紅的機器學習</a:t>
            </a:r>
            <a:endParaRPr lang="zh-TW" altLang="zh-TW" sz="1100" b="0" i="0" u="none" strike="noStrike" cap="none" dirty="0">
              <a:solidFill>
                <a:srgbClr val="000000"/>
              </a:solidFill>
              <a:effectLst/>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76325" y="1863600"/>
            <a:ext cx="4962600" cy="14163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a:p>
        </p:txBody>
      </p:sp>
      <p:sp>
        <p:nvSpPr>
          <p:cNvPr id="11" name="Google Shape;11;p2"/>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4" name="Google Shape;14;p3"/>
          <p:cNvSpPr txBox="1">
            <a:spLocks noGrp="1"/>
          </p:cNvSpPr>
          <p:nvPr>
            <p:ph type="subTitle" idx="1"/>
          </p:nvPr>
        </p:nvSpPr>
        <p:spPr>
          <a:xfrm>
            <a:off x="1085850" y="3287726"/>
            <a:ext cx="4676700" cy="3837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8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15" name="Google Shape;15;p3"/>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sp>
        <p:nvSpPr>
          <p:cNvPr id="23" name="Google Shape;23;p5"/>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6" name="Google Shape;26;p5"/>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55600">
              <a:spcBef>
                <a:spcPts val="600"/>
              </a:spcBef>
              <a:spcAft>
                <a:spcPts val="0"/>
              </a:spcAft>
              <a:buSzPts val="2000"/>
              <a:buChar char="▹"/>
              <a:defRPr/>
            </a:lvl4pPr>
            <a:lvl5pPr marL="2286000" lvl="4" indent="-355600">
              <a:spcBef>
                <a:spcPts val="600"/>
              </a:spcBef>
              <a:spcAft>
                <a:spcPts val="0"/>
              </a:spcAft>
              <a:buSzPts val="2000"/>
              <a:buChar char="▹"/>
              <a:defRPr/>
            </a:lvl5pPr>
            <a:lvl6pPr marL="2743200" lvl="5" indent="-355600">
              <a:spcBef>
                <a:spcPts val="600"/>
              </a:spcBef>
              <a:spcAft>
                <a:spcPts val="0"/>
              </a:spcAft>
              <a:buSzPts val="2000"/>
              <a:buChar char="▹"/>
              <a:defRPr/>
            </a:lvl6pPr>
            <a:lvl7pPr marL="3200400" lvl="6" indent="-355600">
              <a:spcBef>
                <a:spcPts val="600"/>
              </a:spcBef>
              <a:spcAft>
                <a:spcPts val="0"/>
              </a:spcAft>
              <a:buSzPts val="2000"/>
              <a:buChar char="▹"/>
              <a:defRPr/>
            </a:lvl7pPr>
            <a:lvl8pPr marL="3657600" lvl="7" indent="-355600">
              <a:spcBef>
                <a:spcPts val="600"/>
              </a:spcBef>
              <a:spcAft>
                <a:spcPts val="0"/>
              </a:spcAft>
              <a:buSzPts val="2000"/>
              <a:buChar char="▹"/>
              <a:defRPr/>
            </a:lvl8pPr>
            <a:lvl9pPr marL="4114800" lvl="8" indent="-355600">
              <a:spcBef>
                <a:spcPts val="600"/>
              </a:spcBef>
              <a:spcAft>
                <a:spcPts val="0"/>
              </a:spcAft>
              <a:buSzPts val="2000"/>
              <a:buChar char="▹"/>
              <a:defRPr/>
            </a:lvl9pPr>
          </a:lstStyle>
          <a:p>
            <a:endParaRPr/>
          </a:p>
        </p:txBody>
      </p:sp>
      <p:sp>
        <p:nvSpPr>
          <p:cNvPr id="27" name="Google Shape;27;p5"/>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sp>
        <p:nvSpPr>
          <p:cNvPr id="29" name="Google Shape;29;p6"/>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6"/>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2" name="Google Shape;32;p6"/>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3" name="Google Shape;33;p6"/>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4" name="Google Shape;34;p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8"/>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47" name="Google Shape;47;p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Quote">
    <p:bg>
      <p:bgPr>
        <a:gradFill>
          <a:gsLst>
            <a:gs pos="0">
              <a:schemeClr val="accent1"/>
            </a:gs>
            <a:gs pos="50000">
              <a:schemeClr val="accent1"/>
            </a:gs>
            <a:gs pos="100000">
              <a:schemeClr val="accent2"/>
            </a:gs>
          </a:gsLst>
          <a:lin ang="16200038" scaled="0"/>
        </a:gradFill>
        <a:effectLst/>
      </p:bgPr>
    </p:bg>
    <p:spTree>
      <p:nvGrpSpPr>
        <p:cNvPr id="1" name="Shape 16"/>
        <p:cNvGrpSpPr/>
        <p:nvPr/>
      </p:nvGrpSpPr>
      <p:grpSpPr>
        <a:xfrm>
          <a:off x="0" y="0"/>
          <a:ext cx="0" cy="0"/>
          <a:chOff x="0" y="0"/>
          <a:chExt cx="0" cy="0"/>
        </a:xfrm>
      </p:grpSpPr>
      <p:sp>
        <p:nvSpPr>
          <p:cNvPr id="17" name="Google Shape;17;p4"/>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rot="5400000">
            <a:off x="-303375" y="927405"/>
            <a:ext cx="1416300" cy="8097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body" idx="1"/>
          </p:nvPr>
        </p:nvSpPr>
        <p:spPr>
          <a:xfrm>
            <a:off x="1039050" y="1028325"/>
            <a:ext cx="4742700" cy="3579900"/>
          </a:xfrm>
          <a:prstGeom prst="rect">
            <a:avLst/>
          </a:prstGeom>
        </p:spPr>
        <p:txBody>
          <a:bodyPr spcFirstLastPara="1" wrap="square" lIns="0" tIns="0" rIns="0" bIns="0" anchor="t" anchorCtr="0">
            <a:noAutofit/>
          </a:bodyPr>
          <a:lstStyle>
            <a:lvl1pPr marL="457200" lvl="0" indent="-431800" rtl="0">
              <a:spcBef>
                <a:spcPts val="600"/>
              </a:spcBef>
              <a:spcAft>
                <a:spcPts val="0"/>
              </a:spcAft>
              <a:buClr>
                <a:schemeClr val="lt1"/>
              </a:buClr>
              <a:buSzPts val="3200"/>
              <a:buChar char="▸"/>
              <a:defRPr sz="3200">
                <a:solidFill>
                  <a:schemeClr val="lt1"/>
                </a:solidFill>
              </a:defRPr>
            </a:lvl1pPr>
            <a:lvl2pPr marL="914400" lvl="1" indent="-431800" rtl="0">
              <a:spcBef>
                <a:spcPts val="600"/>
              </a:spcBef>
              <a:spcAft>
                <a:spcPts val="0"/>
              </a:spcAft>
              <a:buClr>
                <a:schemeClr val="lt1"/>
              </a:buClr>
              <a:buSzPts val="3200"/>
              <a:buChar char="▹"/>
              <a:defRPr sz="3200">
                <a:solidFill>
                  <a:schemeClr val="lt1"/>
                </a:solidFill>
              </a:defRPr>
            </a:lvl2pPr>
            <a:lvl3pPr marL="1371600" lvl="2" indent="-431800" rtl="0">
              <a:spcBef>
                <a:spcPts val="600"/>
              </a:spcBef>
              <a:spcAft>
                <a:spcPts val="0"/>
              </a:spcAft>
              <a:buClr>
                <a:schemeClr val="lt1"/>
              </a:buClr>
              <a:buSzPts val="3200"/>
              <a:buChar char="▹"/>
              <a:defRPr sz="3200">
                <a:solidFill>
                  <a:schemeClr val="lt1"/>
                </a:solidFill>
              </a:defRPr>
            </a:lvl3pPr>
            <a:lvl4pPr marL="1828800" lvl="3" indent="-431800" rtl="0">
              <a:spcBef>
                <a:spcPts val="600"/>
              </a:spcBef>
              <a:spcAft>
                <a:spcPts val="0"/>
              </a:spcAft>
              <a:buClr>
                <a:schemeClr val="lt1"/>
              </a:buClr>
              <a:buSzPts val="3200"/>
              <a:buChar char="▹"/>
              <a:defRPr sz="3200">
                <a:solidFill>
                  <a:schemeClr val="lt1"/>
                </a:solidFill>
              </a:defRPr>
            </a:lvl4pPr>
            <a:lvl5pPr marL="2286000" lvl="4" indent="-431800" rtl="0">
              <a:spcBef>
                <a:spcPts val="600"/>
              </a:spcBef>
              <a:spcAft>
                <a:spcPts val="0"/>
              </a:spcAft>
              <a:buClr>
                <a:schemeClr val="lt1"/>
              </a:buClr>
              <a:buSzPts val="3200"/>
              <a:buChar char="▹"/>
              <a:defRPr sz="3200">
                <a:solidFill>
                  <a:schemeClr val="lt1"/>
                </a:solidFill>
              </a:defRPr>
            </a:lvl5pPr>
            <a:lvl6pPr marL="2743200" lvl="5" indent="-431800" rtl="0">
              <a:spcBef>
                <a:spcPts val="600"/>
              </a:spcBef>
              <a:spcAft>
                <a:spcPts val="0"/>
              </a:spcAft>
              <a:buClr>
                <a:schemeClr val="lt1"/>
              </a:buClr>
              <a:buSzPts val="3200"/>
              <a:buChar char="▹"/>
              <a:defRPr sz="3200">
                <a:solidFill>
                  <a:schemeClr val="lt1"/>
                </a:solidFill>
              </a:defRPr>
            </a:lvl6pPr>
            <a:lvl7pPr marL="3200400" lvl="6" indent="-431800" rtl="0">
              <a:spcBef>
                <a:spcPts val="600"/>
              </a:spcBef>
              <a:spcAft>
                <a:spcPts val="0"/>
              </a:spcAft>
              <a:buClr>
                <a:schemeClr val="lt1"/>
              </a:buClr>
              <a:buSzPts val="3200"/>
              <a:buChar char="▹"/>
              <a:defRPr sz="3200">
                <a:solidFill>
                  <a:schemeClr val="lt1"/>
                </a:solidFill>
              </a:defRPr>
            </a:lvl7pPr>
            <a:lvl8pPr marL="3657600" lvl="7" indent="-431800" rtl="0">
              <a:spcBef>
                <a:spcPts val="600"/>
              </a:spcBef>
              <a:spcAft>
                <a:spcPts val="0"/>
              </a:spcAft>
              <a:buClr>
                <a:schemeClr val="lt1"/>
              </a:buClr>
              <a:buSzPts val="3200"/>
              <a:buChar char="▹"/>
              <a:defRPr sz="3200">
                <a:solidFill>
                  <a:schemeClr val="lt1"/>
                </a:solidFill>
              </a:defRPr>
            </a:lvl8pPr>
            <a:lvl9pPr marL="4114800" lvl="8" indent="-431800">
              <a:spcBef>
                <a:spcPts val="600"/>
              </a:spcBef>
              <a:spcAft>
                <a:spcPts val="0"/>
              </a:spcAft>
              <a:buClr>
                <a:schemeClr val="lt1"/>
              </a:buClr>
              <a:buSzPts val="3200"/>
              <a:buChar char="▹"/>
              <a:defRPr sz="3200">
                <a:solidFill>
                  <a:schemeClr val="lt1"/>
                </a:solidFill>
              </a:defRPr>
            </a:lvl9pPr>
          </a:lstStyle>
          <a:p>
            <a:endParaRPr/>
          </a:p>
        </p:txBody>
      </p:sp>
      <p:sp>
        <p:nvSpPr>
          <p:cNvPr id="20" name="Google Shape;20;p4"/>
          <p:cNvSpPr txBox="1"/>
          <p:nvPr/>
        </p:nvSpPr>
        <p:spPr>
          <a:xfrm>
            <a:off x="19050" y="933775"/>
            <a:ext cx="5310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8600" b="1">
                <a:solidFill>
                  <a:schemeClr val="accent2"/>
                </a:solidFill>
                <a:latin typeface="Raleway"/>
                <a:ea typeface="Raleway"/>
                <a:cs typeface="Raleway"/>
                <a:sym typeface="Raleway"/>
              </a:rPr>
              <a:t>“</a:t>
            </a:r>
            <a:endParaRPr sz="8600" b="1">
              <a:solidFill>
                <a:schemeClr val="accent2"/>
              </a:solidFill>
              <a:latin typeface="Raleway"/>
              <a:ea typeface="Raleway"/>
              <a:cs typeface="Raleway"/>
              <a:sym typeface="Raleway"/>
            </a:endParaRPr>
          </a:p>
        </p:txBody>
      </p:sp>
      <p:sp>
        <p:nvSpPr>
          <p:cNvPr id="21" name="Google Shape;21;p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8550314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1pPr>
            <a:lvl2pPr lvl="1">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2pPr>
            <a:lvl3pPr lvl="2">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3pPr>
            <a:lvl4pPr lvl="3">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4pPr>
            <a:lvl5pPr lvl="4">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5pPr>
            <a:lvl6pPr lvl="5">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6pPr>
            <a:lvl7pPr lvl="6">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7pPr>
            <a:lvl8pPr lvl="7">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8pPr>
            <a:lvl9pPr lvl="8">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lvl="0" algn="r">
              <a:buNone/>
              <a:defRPr sz="1200">
                <a:solidFill>
                  <a:schemeClr val="lt1"/>
                </a:solidFill>
                <a:latin typeface="Barlow Light"/>
                <a:ea typeface="Barlow Light"/>
                <a:cs typeface="Barlow Light"/>
                <a:sym typeface="Barlow Light"/>
              </a:defRPr>
            </a:lvl1pPr>
            <a:lvl2pPr lvl="1" algn="r">
              <a:buNone/>
              <a:defRPr sz="1200">
                <a:solidFill>
                  <a:schemeClr val="lt1"/>
                </a:solidFill>
                <a:latin typeface="Barlow Light"/>
                <a:ea typeface="Barlow Light"/>
                <a:cs typeface="Barlow Light"/>
                <a:sym typeface="Barlow Light"/>
              </a:defRPr>
            </a:lvl2pPr>
            <a:lvl3pPr lvl="2" algn="r">
              <a:buNone/>
              <a:defRPr sz="1200">
                <a:solidFill>
                  <a:schemeClr val="lt1"/>
                </a:solidFill>
                <a:latin typeface="Barlow Light"/>
                <a:ea typeface="Barlow Light"/>
                <a:cs typeface="Barlow Light"/>
                <a:sym typeface="Barlow Light"/>
              </a:defRPr>
            </a:lvl3pPr>
            <a:lvl4pPr lvl="3" algn="r">
              <a:buNone/>
              <a:defRPr sz="1200">
                <a:solidFill>
                  <a:schemeClr val="lt1"/>
                </a:solidFill>
                <a:latin typeface="Barlow Light"/>
                <a:ea typeface="Barlow Light"/>
                <a:cs typeface="Barlow Light"/>
                <a:sym typeface="Barlow Light"/>
              </a:defRPr>
            </a:lvl4pPr>
            <a:lvl5pPr lvl="4" algn="r">
              <a:buNone/>
              <a:defRPr sz="1200">
                <a:solidFill>
                  <a:schemeClr val="lt1"/>
                </a:solidFill>
                <a:latin typeface="Barlow Light"/>
                <a:ea typeface="Barlow Light"/>
                <a:cs typeface="Barlow Light"/>
                <a:sym typeface="Barlow Light"/>
              </a:defRPr>
            </a:lvl5pPr>
            <a:lvl6pPr lvl="5" algn="r">
              <a:buNone/>
              <a:defRPr sz="1200">
                <a:solidFill>
                  <a:schemeClr val="lt1"/>
                </a:solidFill>
                <a:latin typeface="Barlow Light"/>
                <a:ea typeface="Barlow Light"/>
                <a:cs typeface="Barlow Light"/>
                <a:sym typeface="Barlow Light"/>
              </a:defRPr>
            </a:lvl6pPr>
            <a:lvl7pPr lvl="6" algn="r">
              <a:buNone/>
              <a:defRPr sz="1200">
                <a:solidFill>
                  <a:schemeClr val="lt1"/>
                </a:solidFill>
                <a:latin typeface="Barlow Light"/>
                <a:ea typeface="Barlow Light"/>
                <a:cs typeface="Barlow Light"/>
                <a:sym typeface="Barlow Light"/>
              </a:defRPr>
            </a:lvl7pPr>
            <a:lvl8pPr lvl="7" algn="r">
              <a:buNone/>
              <a:defRPr sz="1200">
                <a:solidFill>
                  <a:schemeClr val="lt1"/>
                </a:solidFill>
                <a:latin typeface="Barlow Light"/>
                <a:ea typeface="Barlow Light"/>
                <a:cs typeface="Barlow Light"/>
                <a:sym typeface="Barlow Light"/>
              </a:defRPr>
            </a:lvl8pPr>
            <a:lvl9pPr lvl="8" algn="r">
              <a:buNone/>
              <a:defRPr sz="1200">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60"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jpg"/><Relationship Id="rId4" Type="http://schemas.microsoft.com/office/2007/relationships/hdphoto" Target="../media/hdphoto1.wdp"/><Relationship Id="rId9" Type="http://schemas.microsoft.com/office/2007/relationships/hdphoto" Target="../media/hdphoto2.wdp"/></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44.png"/></Relationships>
</file>

<file path=ppt/slides/_rels/slide3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3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3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50.png"/></Relationships>
</file>

<file path=ppt/slides/_rels/slide3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hyperlink" Target="https://github.com/AlexChiang0208/Fintech-Project"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pSp>
        <p:nvGrpSpPr>
          <p:cNvPr id="63" name="Google Shape;63;p12"/>
          <p:cNvGrpSpPr/>
          <p:nvPr/>
        </p:nvGrpSpPr>
        <p:grpSpPr>
          <a:xfrm>
            <a:off x="5262195" y="691116"/>
            <a:ext cx="3818338" cy="3870188"/>
            <a:chOff x="5122427" y="668001"/>
            <a:chExt cx="3841143" cy="3893303"/>
          </a:xfrm>
        </p:grpSpPr>
        <p:grpSp>
          <p:nvGrpSpPr>
            <p:cNvPr id="64" name="Google Shape;64;p12"/>
            <p:cNvGrpSpPr/>
            <p:nvPr/>
          </p:nvGrpSpPr>
          <p:grpSpPr>
            <a:xfrm>
              <a:off x="5144045" y="893590"/>
              <a:ext cx="2833667" cy="2964311"/>
              <a:chOff x="3860721" y="1330073"/>
              <a:chExt cx="3544299" cy="3707706"/>
            </a:xfrm>
          </p:grpSpPr>
          <p:sp>
            <p:nvSpPr>
              <p:cNvPr id="65" name="Google Shape;65;p12"/>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2"/>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2"/>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2"/>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12"/>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12"/>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12"/>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12"/>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12"/>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2"/>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2"/>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12"/>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2"/>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2"/>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2"/>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2"/>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2"/>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2"/>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2"/>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12"/>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12"/>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2"/>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2"/>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2"/>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2"/>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2"/>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2"/>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2"/>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2"/>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2"/>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2"/>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12"/>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2"/>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2"/>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2"/>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2"/>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2"/>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2"/>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2"/>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2"/>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2"/>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12"/>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12"/>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12"/>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2"/>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2"/>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2"/>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2"/>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2"/>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12"/>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12"/>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2"/>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2"/>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2"/>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2"/>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2"/>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2"/>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2"/>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2"/>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2"/>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2"/>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2"/>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2"/>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2"/>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2"/>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2"/>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2"/>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2"/>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2"/>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2"/>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2"/>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2"/>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2"/>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2"/>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2"/>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2"/>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2"/>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2"/>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2"/>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2"/>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2"/>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2"/>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2"/>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2"/>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2"/>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2"/>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2"/>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2"/>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2"/>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2"/>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2"/>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2"/>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2"/>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12"/>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12"/>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12"/>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2"/>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2"/>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2"/>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2"/>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2"/>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2"/>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2"/>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2"/>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2"/>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2"/>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2"/>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2" name="Google Shape;172;p12"/>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2"/>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2"/>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2"/>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2"/>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2"/>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2"/>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12"/>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2"/>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2"/>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2"/>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2"/>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2"/>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2"/>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2"/>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2"/>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2"/>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2"/>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12"/>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2"/>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2"/>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2"/>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2"/>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2"/>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2"/>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2"/>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2"/>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2"/>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2"/>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2"/>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2"/>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3" name="Google Shape;203;p12"/>
            <p:cNvGrpSpPr/>
            <p:nvPr/>
          </p:nvGrpSpPr>
          <p:grpSpPr>
            <a:xfrm flipH="1">
              <a:off x="5678143" y="1227582"/>
              <a:ext cx="345795" cy="1043508"/>
              <a:chOff x="5678143" y="1151382"/>
              <a:chExt cx="345795" cy="1043508"/>
            </a:xfrm>
          </p:grpSpPr>
          <p:sp>
            <p:nvSpPr>
              <p:cNvPr id="204" name="Google Shape;204;p12"/>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2"/>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2"/>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2"/>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2"/>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2"/>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2"/>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2"/>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2"/>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2"/>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2"/>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2"/>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2"/>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2"/>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2"/>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2"/>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2"/>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 name="Google Shape;221;p12"/>
            <p:cNvGrpSpPr/>
            <p:nvPr/>
          </p:nvGrpSpPr>
          <p:grpSpPr>
            <a:xfrm>
              <a:off x="5122427" y="3292365"/>
              <a:ext cx="823270" cy="1268939"/>
              <a:chOff x="5490177" y="3555452"/>
              <a:chExt cx="823270" cy="1268939"/>
            </a:xfrm>
          </p:grpSpPr>
          <p:sp>
            <p:nvSpPr>
              <p:cNvPr id="222" name="Google Shape;222;p12"/>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2"/>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2"/>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2"/>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2"/>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2"/>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2"/>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2"/>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2"/>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2"/>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2"/>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2"/>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2"/>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2"/>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2"/>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2"/>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2"/>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2"/>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2"/>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2"/>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2"/>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2"/>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2"/>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2"/>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2"/>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2"/>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2"/>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2"/>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2"/>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2"/>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2"/>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3" name="Google Shape;253;p12"/>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2"/>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2"/>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2"/>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2"/>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2"/>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2"/>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2"/>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2"/>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2"/>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2"/>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2"/>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2"/>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2"/>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2"/>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2"/>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2"/>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2"/>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2"/>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2"/>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2"/>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2"/>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2"/>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2"/>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2"/>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2"/>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2"/>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2"/>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2"/>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2"/>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2"/>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2"/>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2"/>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2"/>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9" name="Google Shape;289;p12"/>
            <p:cNvGrpSpPr/>
            <p:nvPr/>
          </p:nvGrpSpPr>
          <p:grpSpPr>
            <a:xfrm>
              <a:off x="6544681" y="927100"/>
              <a:ext cx="264550" cy="200503"/>
              <a:chOff x="6621095" y="1452181"/>
              <a:chExt cx="330894" cy="250785"/>
            </a:xfrm>
          </p:grpSpPr>
          <p:sp>
            <p:nvSpPr>
              <p:cNvPr id="290" name="Google Shape;290;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 name="Google Shape;295;p12"/>
            <p:cNvGrpSpPr/>
            <p:nvPr/>
          </p:nvGrpSpPr>
          <p:grpSpPr>
            <a:xfrm>
              <a:off x="7210360" y="1314224"/>
              <a:ext cx="264550" cy="200503"/>
              <a:chOff x="6621095" y="1452181"/>
              <a:chExt cx="330894" cy="250785"/>
            </a:xfrm>
          </p:grpSpPr>
          <p:sp>
            <p:nvSpPr>
              <p:cNvPr id="296" name="Google Shape;296;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1" name="Google Shape;301;p12"/>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2"/>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3" name="Google Shape;303;p12"/>
            <p:cNvGrpSpPr/>
            <p:nvPr/>
          </p:nvGrpSpPr>
          <p:grpSpPr>
            <a:xfrm flipH="1">
              <a:off x="8183210" y="2407472"/>
              <a:ext cx="780360" cy="1195999"/>
              <a:chOff x="3975528" y="3303922"/>
              <a:chExt cx="780360" cy="1195999"/>
            </a:xfrm>
          </p:grpSpPr>
          <p:sp>
            <p:nvSpPr>
              <p:cNvPr id="304" name="Google Shape;304;p12"/>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2"/>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12"/>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2"/>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2"/>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2"/>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2"/>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2"/>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12"/>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2"/>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2"/>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2"/>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2"/>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2"/>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2"/>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2"/>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2"/>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2"/>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2"/>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2"/>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0" name="Google Shape;330;p12"/>
              <p:cNvGrpSpPr/>
              <p:nvPr/>
            </p:nvGrpSpPr>
            <p:grpSpPr>
              <a:xfrm flipH="1">
                <a:off x="4321768" y="3621401"/>
                <a:ext cx="239005" cy="181217"/>
                <a:chOff x="6621095" y="1452181"/>
                <a:chExt cx="330894" cy="250785"/>
              </a:xfrm>
            </p:grpSpPr>
            <p:sp>
              <p:nvSpPr>
                <p:cNvPr id="331" name="Google Shape;331;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6" name="Google Shape;336;p12"/>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2"/>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8" name="Google Shape;338;p12"/>
          <p:cNvSpPr txBox="1">
            <a:spLocks noGrp="1"/>
          </p:cNvSpPr>
          <p:nvPr>
            <p:ph type="ctrTitle"/>
          </p:nvPr>
        </p:nvSpPr>
        <p:spPr>
          <a:xfrm>
            <a:off x="855811" y="1946088"/>
            <a:ext cx="4401112" cy="1038671"/>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ltLang="zh-TW" dirty="0"/>
              <a:t>AI </a:t>
            </a:r>
            <a:r>
              <a:rPr lang="zh-TW" altLang="en-US" dirty="0"/>
              <a:t>挑選最佳基金</a:t>
            </a:r>
            <a:endParaRPr dirty="0"/>
          </a:p>
        </p:txBody>
      </p:sp>
      <p:pic>
        <p:nvPicPr>
          <p:cNvPr id="5" name="圖片 4">
            <a:extLst>
              <a:ext uri="{FF2B5EF4-FFF2-40B4-BE49-F238E27FC236}">
                <a16:creationId xmlns:a16="http://schemas.microsoft.com/office/drawing/2014/main" id="{EB161ACE-1390-3944-8667-D8D20A1C444D}"/>
              </a:ext>
            </a:extLst>
          </p:cNvPr>
          <p:cNvPicPr>
            <a:picLocks noChangeAspect="1"/>
          </p:cNvPicPr>
          <p:nvPr/>
        </p:nvPicPr>
        <p:blipFill>
          <a:blip r:embed="rId3"/>
          <a:stretch>
            <a:fillRect/>
          </a:stretch>
        </p:blipFill>
        <p:spPr>
          <a:xfrm>
            <a:off x="94129" y="82883"/>
            <a:ext cx="1922318" cy="608233"/>
          </a:xfrm>
          <a:prstGeom prst="rect">
            <a:avLst/>
          </a:prstGeom>
        </p:spPr>
      </p:pic>
      <p:sp>
        <p:nvSpPr>
          <p:cNvPr id="2" name="文字方塊 1"/>
          <p:cNvSpPr txBox="1"/>
          <p:nvPr/>
        </p:nvSpPr>
        <p:spPr>
          <a:xfrm>
            <a:off x="807463" y="3951857"/>
            <a:ext cx="2417967" cy="584775"/>
          </a:xfrm>
          <a:prstGeom prst="rect">
            <a:avLst/>
          </a:prstGeom>
          <a:noFill/>
        </p:spPr>
        <p:txBody>
          <a:bodyPr wrap="square" rtlCol="0">
            <a:spAutoFit/>
          </a:bodyPr>
          <a:lstStyle/>
          <a:p>
            <a:r>
              <a:rPr lang="zh-TW" altLang="en-US" sz="1600" dirty="0"/>
              <a:t>指導業師 </a:t>
            </a:r>
            <a:r>
              <a:rPr lang="en-US" altLang="zh-TW" sz="1600" dirty="0"/>
              <a:t>: </a:t>
            </a:r>
            <a:r>
              <a:rPr lang="zh-TW" altLang="en-US" sz="1600" dirty="0"/>
              <a:t>周尚民 經理</a:t>
            </a:r>
            <a:endParaRPr lang="en-US" altLang="zh-TW" sz="1600" dirty="0"/>
          </a:p>
          <a:p>
            <a:r>
              <a:rPr lang="zh-TW" altLang="en-US" sz="1600" dirty="0"/>
              <a:t>指導老師 </a:t>
            </a:r>
            <a:r>
              <a:rPr lang="en-US" altLang="zh-TW" sz="1600" dirty="0"/>
              <a:t>: </a:t>
            </a:r>
            <a:r>
              <a:rPr lang="zh-TW" altLang="en-US" sz="1600" dirty="0"/>
              <a:t>戴天時 教授</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9"/>
        <p:cNvGrpSpPr/>
        <p:nvPr/>
      </p:nvGrpSpPr>
      <p:grpSpPr>
        <a:xfrm>
          <a:off x="0" y="0"/>
          <a:ext cx="0" cy="0"/>
          <a:chOff x="0" y="0"/>
          <a:chExt cx="0" cy="0"/>
        </a:xfrm>
      </p:grpSpPr>
      <p:sp>
        <p:nvSpPr>
          <p:cNvPr id="1700" name="Google Shape;1700;p28"/>
          <p:cNvSpPr txBox="1">
            <a:spLocks noGrp="1"/>
          </p:cNvSpPr>
          <p:nvPr>
            <p:ph type="title"/>
          </p:nvPr>
        </p:nvSpPr>
        <p:spPr>
          <a:xfrm>
            <a:off x="457199" y="605600"/>
            <a:ext cx="6987104"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Rule base</a:t>
            </a:r>
            <a:r>
              <a:rPr lang="zh-TW" altLang="en-US" dirty="0"/>
              <a:t> </a:t>
            </a:r>
            <a:r>
              <a:rPr lang="en-US" dirty="0"/>
              <a:t>—</a:t>
            </a:r>
            <a:r>
              <a:rPr lang="zh-TW" altLang="en-US" dirty="0"/>
              <a:t> </a:t>
            </a:r>
            <a:r>
              <a:rPr lang="en-US" dirty="0">
                <a:latin typeface="微軟正黑體" panose="020B0604030504040204" pitchFamily="34" charset="-120"/>
                <a:ea typeface="微軟正黑體" panose="020B0604030504040204" pitchFamily="34" charset="-120"/>
              </a:rPr>
              <a:t>4433</a:t>
            </a:r>
            <a:r>
              <a:rPr lang="zh-TW" altLang="en-US" dirty="0"/>
              <a:t> </a:t>
            </a:r>
            <a:r>
              <a:rPr lang="zh-TW" altLang="en-US" dirty="0">
                <a:latin typeface="微軟正黑體" panose="020B0604030504040204" pitchFamily="34" charset="-120"/>
                <a:ea typeface="微軟正黑體" panose="020B0604030504040204" pitchFamily="34" charset="-120"/>
              </a:rPr>
              <a:t>法則</a:t>
            </a:r>
            <a:br>
              <a:rPr lang="en-US" dirty="0"/>
            </a:br>
            <a:endParaRPr dirty="0"/>
          </a:p>
        </p:txBody>
      </p:sp>
      <p:sp>
        <p:nvSpPr>
          <p:cNvPr id="1701" name="Google Shape;1701;p2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dirty="0"/>
              <a:t>10</a:t>
            </a:r>
            <a:endParaRPr dirty="0"/>
          </a:p>
        </p:txBody>
      </p:sp>
      <p:grpSp>
        <p:nvGrpSpPr>
          <p:cNvPr id="6" name="群組 5"/>
          <p:cNvGrpSpPr/>
          <p:nvPr/>
        </p:nvGrpSpPr>
        <p:grpSpPr>
          <a:xfrm>
            <a:off x="264405" y="1702312"/>
            <a:ext cx="8529631" cy="2201974"/>
            <a:chOff x="473140" y="1496174"/>
            <a:chExt cx="7585037" cy="1890102"/>
          </a:xfrm>
        </p:grpSpPr>
        <p:grpSp>
          <p:nvGrpSpPr>
            <p:cNvPr id="4" name="群組 3"/>
            <p:cNvGrpSpPr/>
            <p:nvPr/>
          </p:nvGrpSpPr>
          <p:grpSpPr>
            <a:xfrm>
              <a:off x="473140" y="1496174"/>
              <a:ext cx="7585037" cy="1890102"/>
              <a:chOff x="473140" y="1496174"/>
              <a:chExt cx="7585037" cy="1890102"/>
            </a:xfrm>
          </p:grpSpPr>
          <p:sp>
            <p:nvSpPr>
              <p:cNvPr id="1704" name="Google Shape;1704;p28"/>
              <p:cNvSpPr txBox="1"/>
              <p:nvPr/>
            </p:nvSpPr>
            <p:spPr>
              <a:xfrm>
                <a:off x="109693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accent2"/>
                    </a:solidFill>
                    <a:latin typeface="微軟正黑體" panose="020B0604030504040204" pitchFamily="34" charset="-120"/>
                    <a:ea typeface="微軟正黑體" panose="020B0604030504040204" pitchFamily="34" charset="-120"/>
                    <a:cs typeface="Barlow"/>
                    <a:sym typeface="Barlow"/>
                  </a:rPr>
                  <a:t>4</a:t>
                </a:r>
                <a:endParaRPr sz="18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1705" name="Google Shape;1705;p28"/>
              <p:cNvSpPr txBox="1"/>
              <p:nvPr/>
            </p:nvSpPr>
            <p:spPr>
              <a:xfrm>
                <a:off x="566725" y="256186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accent2"/>
                    </a:solidFill>
                    <a:latin typeface="微軟正黑體" panose="020B0604030504040204" pitchFamily="34" charset="-120"/>
                    <a:ea typeface="微軟正黑體" panose="020B0604030504040204" pitchFamily="34" charset="-120"/>
                    <a:cs typeface="Barlow"/>
                    <a:sym typeface="Barlow"/>
                  </a:rPr>
                  <a:t>一年期基金績效排名在同類型基金前四分之一</a:t>
                </a:r>
                <a:endParaRPr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grpSp>
            <p:nvGrpSpPr>
              <p:cNvPr id="3" name="群組 2"/>
              <p:cNvGrpSpPr/>
              <p:nvPr/>
            </p:nvGrpSpPr>
            <p:grpSpPr>
              <a:xfrm>
                <a:off x="473140" y="2050760"/>
                <a:ext cx="1642099" cy="331488"/>
                <a:chOff x="473140" y="2050760"/>
                <a:chExt cx="1642099" cy="331488"/>
              </a:xfrm>
            </p:grpSpPr>
            <p:sp>
              <p:nvSpPr>
                <p:cNvPr id="1707" name="Google Shape;1707;p28"/>
                <p:cNvSpPr/>
                <p:nvPr/>
              </p:nvSpPr>
              <p:spPr>
                <a:xfrm flipH="1">
                  <a:off x="477963" y="2050760"/>
                  <a:ext cx="1637276" cy="171167"/>
                </a:xfrm>
                <a:prstGeom prst="parallelogram">
                  <a:avLst>
                    <a:gd name="adj" fmla="val 96952"/>
                  </a:avLst>
                </a:prstGeom>
                <a:solidFill>
                  <a:schemeClr val="accent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08" name="Google Shape;1708;p28"/>
                <p:cNvSpPr/>
                <p:nvPr/>
              </p:nvSpPr>
              <p:spPr>
                <a:xfrm>
                  <a:off x="473140" y="2210273"/>
                  <a:ext cx="1642099" cy="171975"/>
                </a:xfrm>
                <a:prstGeom prst="parallelogram">
                  <a:avLst>
                    <a:gd name="adj" fmla="val 96952"/>
                  </a:avLst>
                </a:prstGeom>
                <a:solidFill>
                  <a:schemeClr val="accent2"/>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1705;p28"/>
              <p:cNvSpPr txBox="1"/>
              <p:nvPr/>
            </p:nvSpPr>
            <p:spPr>
              <a:xfrm>
                <a:off x="2067643" y="256070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accent2"/>
                    </a:solidFill>
                    <a:latin typeface="微軟正黑體" panose="020B0604030504040204" pitchFamily="34" charset="-120"/>
                    <a:ea typeface="微軟正黑體" panose="020B0604030504040204" pitchFamily="34" charset="-120"/>
                    <a:cs typeface="Barlow"/>
                    <a:sym typeface="Barlow"/>
                  </a:rPr>
                  <a:t>二年、三年、五年，以及年初至今，基金績效在同類型基金前四分之一</a:t>
                </a:r>
                <a:endParaRPr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75" name="Google Shape;1705;p28"/>
              <p:cNvSpPr txBox="1"/>
              <p:nvPr/>
            </p:nvSpPr>
            <p:spPr>
              <a:xfrm>
                <a:off x="3568562" y="255954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六個月基金績效排名在同類型基金前三分之一</a:t>
                </a:r>
                <a:endParaRPr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76" name="Google Shape;1705;p28"/>
              <p:cNvSpPr txBox="1"/>
              <p:nvPr/>
            </p:nvSpPr>
            <p:spPr>
              <a:xfrm>
                <a:off x="5069481" y="2558383"/>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三個月基金績效排名在同類型基金前三分之一</a:t>
                </a:r>
                <a:endParaRPr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77" name="Google Shape;1705;p28"/>
              <p:cNvSpPr txBox="1"/>
              <p:nvPr/>
            </p:nvSpPr>
            <p:spPr>
              <a:xfrm>
                <a:off x="6570400" y="2557223"/>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en-US" altLang="zh-TW" b="1" dirty="0">
                    <a:solidFill>
                      <a:srgbClr val="CC9900"/>
                    </a:solidFill>
                    <a:latin typeface="微軟正黑體" panose="020B0604030504040204" pitchFamily="34" charset="-120"/>
                    <a:ea typeface="微軟正黑體" panose="020B0604030504040204" pitchFamily="34" charset="-120"/>
                    <a:cs typeface="Barlow"/>
                    <a:sym typeface="Barlow"/>
                  </a:rPr>
                  <a:t>sharpe ratio</a:t>
                </a:r>
                <a:r>
                  <a:rPr lang="zh-TW" altLang="en-US" b="1" dirty="0">
                    <a:solidFill>
                      <a:srgbClr val="CC9900"/>
                    </a:solidFill>
                    <a:latin typeface="微軟正黑體" panose="020B0604030504040204" pitchFamily="34" charset="-120"/>
                    <a:ea typeface="微軟正黑體" panose="020B0604030504040204" pitchFamily="34" charset="-120"/>
                    <a:cs typeface="Barlow"/>
                    <a:sym typeface="Barlow"/>
                  </a:rPr>
                  <a:t>前五高的基金</a:t>
                </a:r>
                <a:endParaRPr b="1" dirty="0">
                  <a:solidFill>
                    <a:srgbClr val="CC9900"/>
                  </a:solidFill>
                  <a:latin typeface="微軟正黑體" panose="020B0604030504040204" pitchFamily="34" charset="-120"/>
                  <a:ea typeface="微軟正黑體" panose="020B0604030504040204" pitchFamily="34" charset="-120"/>
                  <a:cs typeface="Barlow"/>
                  <a:sym typeface="Barlow"/>
                </a:endParaRPr>
              </a:p>
            </p:txBody>
          </p:sp>
          <p:sp>
            <p:nvSpPr>
              <p:cNvPr id="78" name="Google Shape;1704;p28"/>
              <p:cNvSpPr txBox="1"/>
              <p:nvPr/>
            </p:nvSpPr>
            <p:spPr>
              <a:xfrm>
                <a:off x="258209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accent2"/>
                    </a:solidFill>
                    <a:latin typeface="微軟正黑體" panose="020B0604030504040204" pitchFamily="34" charset="-120"/>
                    <a:ea typeface="微軟正黑體" panose="020B0604030504040204" pitchFamily="34" charset="-120"/>
                    <a:cs typeface="Barlow"/>
                    <a:sym typeface="Barlow"/>
                  </a:rPr>
                  <a:t>4</a:t>
                </a:r>
                <a:endParaRPr sz="18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79" name="Google Shape;1704;p28"/>
              <p:cNvSpPr txBox="1"/>
              <p:nvPr/>
            </p:nvSpPr>
            <p:spPr>
              <a:xfrm>
                <a:off x="406725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3</a:t>
                </a:r>
                <a:endParaRPr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80" name="Google Shape;1704;p28"/>
              <p:cNvSpPr txBox="1"/>
              <p:nvPr/>
            </p:nvSpPr>
            <p:spPr>
              <a:xfrm>
                <a:off x="555241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3</a:t>
                </a:r>
                <a:endParaRPr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81" name="Google Shape;1704;p28"/>
              <p:cNvSpPr txBox="1"/>
              <p:nvPr/>
            </p:nvSpPr>
            <p:spPr>
              <a:xfrm>
                <a:off x="6441037" y="1496174"/>
                <a:ext cx="161714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800" b="1" dirty="0">
                    <a:solidFill>
                      <a:srgbClr val="CC9900"/>
                    </a:solidFill>
                    <a:latin typeface="微軟正黑體" panose="020B0604030504040204" pitchFamily="34" charset="-120"/>
                    <a:ea typeface="微軟正黑體" panose="020B0604030504040204" pitchFamily="34" charset="-120"/>
                    <a:cs typeface="Barlow"/>
                    <a:sym typeface="Barlow"/>
                  </a:rPr>
                  <a:t>Sharpe ratio</a:t>
                </a:r>
                <a:endParaRPr sz="1800" b="1" dirty="0">
                  <a:solidFill>
                    <a:srgbClr val="CC9900"/>
                  </a:solidFill>
                  <a:latin typeface="微軟正黑體" panose="020B0604030504040204" pitchFamily="34" charset="-120"/>
                  <a:ea typeface="微軟正黑體" panose="020B0604030504040204" pitchFamily="34" charset="-120"/>
                  <a:cs typeface="Barlow"/>
                  <a:sym typeface="Barlow"/>
                </a:endParaRPr>
              </a:p>
            </p:txBody>
          </p:sp>
        </p:grpSp>
        <p:grpSp>
          <p:nvGrpSpPr>
            <p:cNvPr id="39" name="群組 38"/>
            <p:cNvGrpSpPr/>
            <p:nvPr/>
          </p:nvGrpSpPr>
          <p:grpSpPr>
            <a:xfrm>
              <a:off x="1958581" y="2050760"/>
              <a:ext cx="1642099" cy="331488"/>
              <a:chOff x="473140" y="2050760"/>
              <a:chExt cx="1642099" cy="331488"/>
            </a:xfrm>
          </p:grpSpPr>
          <p:sp>
            <p:nvSpPr>
              <p:cNvPr id="40" name="Google Shape;1707;p28"/>
              <p:cNvSpPr/>
              <p:nvPr/>
            </p:nvSpPr>
            <p:spPr>
              <a:xfrm flipH="1">
                <a:off x="477963" y="2050760"/>
                <a:ext cx="1637276" cy="171167"/>
              </a:xfrm>
              <a:prstGeom prst="parallelogram">
                <a:avLst>
                  <a:gd name="adj" fmla="val 96952"/>
                </a:avLst>
              </a:prstGeom>
              <a:solidFill>
                <a:schemeClr val="accent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1" name="Google Shape;1708;p28"/>
              <p:cNvSpPr/>
              <p:nvPr/>
            </p:nvSpPr>
            <p:spPr>
              <a:xfrm>
                <a:off x="473140" y="2210273"/>
                <a:ext cx="1642099" cy="171975"/>
              </a:xfrm>
              <a:prstGeom prst="parallelogram">
                <a:avLst>
                  <a:gd name="adj" fmla="val 96952"/>
                </a:avLst>
              </a:prstGeom>
              <a:solidFill>
                <a:schemeClr val="accent2"/>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群組 57"/>
            <p:cNvGrpSpPr/>
            <p:nvPr/>
          </p:nvGrpSpPr>
          <p:grpSpPr>
            <a:xfrm>
              <a:off x="3439199" y="2049599"/>
              <a:ext cx="1642099" cy="331488"/>
              <a:chOff x="473140" y="2050760"/>
              <a:chExt cx="1642099" cy="331488"/>
            </a:xfrm>
          </p:grpSpPr>
          <p:sp>
            <p:nvSpPr>
              <p:cNvPr id="59" name="Google Shape;1707;p28"/>
              <p:cNvSpPr/>
              <p:nvPr/>
            </p:nvSpPr>
            <p:spPr>
              <a:xfrm flipH="1">
                <a:off x="477963" y="2050760"/>
                <a:ext cx="1637276" cy="171167"/>
              </a:xfrm>
              <a:prstGeom prst="parallelogram">
                <a:avLst>
                  <a:gd name="adj" fmla="val 96952"/>
                </a:avLst>
              </a:prstGeom>
              <a:solidFill>
                <a:schemeClr val="bg1">
                  <a:lumMod val="8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 name="Google Shape;1708;p28"/>
              <p:cNvSpPr/>
              <p:nvPr/>
            </p:nvSpPr>
            <p:spPr>
              <a:xfrm>
                <a:off x="473140" y="2210273"/>
                <a:ext cx="1642099" cy="171975"/>
              </a:xfrm>
              <a:prstGeom prst="parallelogram">
                <a:avLst>
                  <a:gd name="adj" fmla="val 96952"/>
                </a:avLst>
              </a:prstGeom>
              <a:solidFill>
                <a:schemeClr val="bg1">
                  <a:lumMod val="6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群組 63"/>
            <p:cNvGrpSpPr/>
            <p:nvPr/>
          </p:nvGrpSpPr>
          <p:grpSpPr>
            <a:xfrm>
              <a:off x="4919817" y="2049599"/>
              <a:ext cx="1642099" cy="331488"/>
              <a:chOff x="473140" y="2050760"/>
              <a:chExt cx="1642099" cy="331488"/>
            </a:xfrm>
          </p:grpSpPr>
          <p:sp>
            <p:nvSpPr>
              <p:cNvPr id="65" name="Google Shape;1707;p28"/>
              <p:cNvSpPr/>
              <p:nvPr/>
            </p:nvSpPr>
            <p:spPr>
              <a:xfrm flipH="1">
                <a:off x="477963" y="2050760"/>
                <a:ext cx="1637276" cy="171167"/>
              </a:xfrm>
              <a:prstGeom prst="parallelogram">
                <a:avLst>
                  <a:gd name="adj" fmla="val 96952"/>
                </a:avLst>
              </a:prstGeom>
              <a:solidFill>
                <a:schemeClr val="bg1">
                  <a:lumMod val="8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 name="Google Shape;1708;p28"/>
              <p:cNvSpPr/>
              <p:nvPr/>
            </p:nvSpPr>
            <p:spPr>
              <a:xfrm>
                <a:off x="473140" y="2210273"/>
                <a:ext cx="1642099" cy="171975"/>
              </a:xfrm>
              <a:prstGeom prst="parallelogram">
                <a:avLst>
                  <a:gd name="adj" fmla="val 96952"/>
                </a:avLst>
              </a:prstGeom>
              <a:solidFill>
                <a:schemeClr val="bg1">
                  <a:lumMod val="6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群組 69"/>
            <p:cNvGrpSpPr/>
            <p:nvPr/>
          </p:nvGrpSpPr>
          <p:grpSpPr>
            <a:xfrm>
              <a:off x="6416078" y="2058488"/>
              <a:ext cx="1642099" cy="331488"/>
              <a:chOff x="473140" y="2050760"/>
              <a:chExt cx="1642099" cy="331488"/>
            </a:xfrm>
          </p:grpSpPr>
          <p:sp>
            <p:nvSpPr>
              <p:cNvPr id="71" name="Google Shape;1707;p28"/>
              <p:cNvSpPr/>
              <p:nvPr/>
            </p:nvSpPr>
            <p:spPr>
              <a:xfrm flipH="1">
                <a:off x="477963" y="2050760"/>
                <a:ext cx="1637276" cy="171167"/>
              </a:xfrm>
              <a:prstGeom prst="parallelogram">
                <a:avLst>
                  <a:gd name="adj" fmla="val 96952"/>
                </a:avLst>
              </a:prstGeom>
              <a:solidFill>
                <a:srgbClr val="FFFF66"/>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 name="Google Shape;1708;p28"/>
              <p:cNvSpPr/>
              <p:nvPr/>
            </p:nvSpPr>
            <p:spPr>
              <a:xfrm>
                <a:off x="473140" y="2210273"/>
                <a:ext cx="1642099" cy="171975"/>
              </a:xfrm>
              <a:prstGeom prst="parallelogram">
                <a:avLst>
                  <a:gd name="adj" fmla="val 96952"/>
                </a:avLst>
              </a:prstGeom>
              <a:solidFill>
                <a:srgbClr val="CC9900"/>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8267207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9"/>
        <p:cNvGrpSpPr/>
        <p:nvPr/>
      </p:nvGrpSpPr>
      <p:grpSpPr>
        <a:xfrm>
          <a:off x="0" y="0"/>
          <a:ext cx="0" cy="0"/>
          <a:chOff x="0" y="0"/>
          <a:chExt cx="0" cy="0"/>
        </a:xfrm>
      </p:grpSpPr>
      <p:sp>
        <p:nvSpPr>
          <p:cNvPr id="1700" name="Google Shape;1700;p28"/>
          <p:cNvSpPr txBox="1">
            <a:spLocks noGrp="1"/>
          </p:cNvSpPr>
          <p:nvPr>
            <p:ph type="title"/>
          </p:nvPr>
        </p:nvSpPr>
        <p:spPr>
          <a:xfrm>
            <a:off x="457199" y="605600"/>
            <a:ext cx="6987104"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Rule base</a:t>
            </a:r>
            <a:r>
              <a:rPr lang="zh-TW" altLang="en-US" dirty="0"/>
              <a:t> </a:t>
            </a:r>
            <a:r>
              <a:rPr lang="en-US" dirty="0"/>
              <a:t>—</a:t>
            </a:r>
            <a:r>
              <a:rPr lang="zh-TW" altLang="en-US" dirty="0"/>
              <a:t> </a:t>
            </a:r>
            <a:r>
              <a:rPr lang="en-US" altLang="zh-TW" dirty="0">
                <a:latin typeface="微軟正黑體" panose="020B0604030504040204" pitchFamily="34" charset="-120"/>
                <a:ea typeface="微軟正黑體" panose="020B0604030504040204" pitchFamily="34" charset="-120"/>
              </a:rPr>
              <a:t>3163</a:t>
            </a:r>
            <a:r>
              <a:rPr lang="zh-TW" altLang="en-US" dirty="0"/>
              <a:t> </a:t>
            </a:r>
            <a:r>
              <a:rPr lang="zh-TW" altLang="en-US" dirty="0">
                <a:latin typeface="微軟正黑體" panose="020B0604030504040204" pitchFamily="34" charset="-120"/>
                <a:ea typeface="微軟正黑體" panose="020B0604030504040204" pitchFamily="34" charset="-120"/>
              </a:rPr>
              <a:t>法則</a:t>
            </a:r>
            <a:br>
              <a:rPr lang="en-US" dirty="0"/>
            </a:br>
            <a:endParaRPr dirty="0"/>
          </a:p>
        </p:txBody>
      </p:sp>
      <p:sp>
        <p:nvSpPr>
          <p:cNvPr id="1701" name="Google Shape;1701;p2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11</a:t>
            </a:r>
            <a:endParaRPr dirty="0"/>
          </a:p>
        </p:txBody>
      </p:sp>
      <p:grpSp>
        <p:nvGrpSpPr>
          <p:cNvPr id="6" name="群組 5"/>
          <p:cNvGrpSpPr/>
          <p:nvPr/>
        </p:nvGrpSpPr>
        <p:grpSpPr>
          <a:xfrm>
            <a:off x="264405" y="1702312"/>
            <a:ext cx="8529631" cy="2201974"/>
            <a:chOff x="473140" y="1496174"/>
            <a:chExt cx="7585037" cy="1890102"/>
          </a:xfrm>
        </p:grpSpPr>
        <p:grpSp>
          <p:nvGrpSpPr>
            <p:cNvPr id="4" name="群組 3"/>
            <p:cNvGrpSpPr/>
            <p:nvPr/>
          </p:nvGrpSpPr>
          <p:grpSpPr>
            <a:xfrm>
              <a:off x="473140" y="1496174"/>
              <a:ext cx="7468816" cy="1890102"/>
              <a:chOff x="473140" y="1496174"/>
              <a:chExt cx="7468816" cy="1890102"/>
            </a:xfrm>
          </p:grpSpPr>
          <p:sp>
            <p:nvSpPr>
              <p:cNvPr id="1704" name="Google Shape;1704;p28"/>
              <p:cNvSpPr txBox="1"/>
              <p:nvPr/>
            </p:nvSpPr>
            <p:spPr>
              <a:xfrm>
                <a:off x="109693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accent2"/>
                    </a:solidFill>
                    <a:latin typeface="微軟正黑體" panose="020B0604030504040204" pitchFamily="34" charset="-120"/>
                    <a:ea typeface="微軟正黑體" panose="020B0604030504040204" pitchFamily="34" charset="-120"/>
                    <a:cs typeface="Barlow"/>
                    <a:sym typeface="Barlow"/>
                  </a:rPr>
                  <a:t>3</a:t>
                </a:r>
                <a:endParaRPr sz="18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1705" name="Google Shape;1705;p28"/>
              <p:cNvSpPr txBox="1"/>
              <p:nvPr/>
            </p:nvSpPr>
            <p:spPr>
              <a:xfrm>
                <a:off x="566725" y="256186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accent2"/>
                    </a:solidFill>
                    <a:latin typeface="微軟正黑體" panose="020B0604030504040204" pitchFamily="34" charset="-120"/>
                    <a:ea typeface="微軟正黑體" panose="020B0604030504040204" pitchFamily="34" charset="-120"/>
                    <a:cs typeface="Barlow"/>
                    <a:sym typeface="Barlow"/>
                  </a:rPr>
                  <a:t>挑選三年的績效在同類型排名前二分之一的基金</a:t>
                </a:r>
                <a:endParaRPr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grpSp>
            <p:nvGrpSpPr>
              <p:cNvPr id="3" name="群組 2"/>
              <p:cNvGrpSpPr/>
              <p:nvPr/>
            </p:nvGrpSpPr>
            <p:grpSpPr>
              <a:xfrm>
                <a:off x="473140" y="2050760"/>
                <a:ext cx="1642099" cy="331488"/>
                <a:chOff x="473140" y="2050760"/>
                <a:chExt cx="1642099" cy="331488"/>
              </a:xfrm>
            </p:grpSpPr>
            <p:sp>
              <p:nvSpPr>
                <p:cNvPr id="1707" name="Google Shape;1707;p28"/>
                <p:cNvSpPr/>
                <p:nvPr/>
              </p:nvSpPr>
              <p:spPr>
                <a:xfrm flipH="1">
                  <a:off x="477963" y="2050760"/>
                  <a:ext cx="1637276" cy="171167"/>
                </a:xfrm>
                <a:prstGeom prst="parallelogram">
                  <a:avLst>
                    <a:gd name="adj" fmla="val 96952"/>
                  </a:avLst>
                </a:prstGeom>
                <a:solidFill>
                  <a:schemeClr val="accent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08" name="Google Shape;1708;p28"/>
                <p:cNvSpPr/>
                <p:nvPr/>
              </p:nvSpPr>
              <p:spPr>
                <a:xfrm>
                  <a:off x="473140" y="2210273"/>
                  <a:ext cx="1642099" cy="171975"/>
                </a:xfrm>
                <a:prstGeom prst="parallelogram">
                  <a:avLst>
                    <a:gd name="adj" fmla="val 96952"/>
                  </a:avLst>
                </a:prstGeom>
                <a:solidFill>
                  <a:schemeClr val="accent2"/>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1705;p28"/>
              <p:cNvSpPr txBox="1"/>
              <p:nvPr/>
            </p:nvSpPr>
            <p:spPr>
              <a:xfrm>
                <a:off x="2067643" y="256070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accent2"/>
                    </a:solidFill>
                    <a:latin typeface="微軟正黑體" panose="020B0604030504040204" pitchFamily="34" charset="-120"/>
                    <a:ea typeface="微軟正黑體" panose="020B0604030504040204" pitchFamily="34" charset="-120"/>
                    <a:cs typeface="Barlow"/>
                    <a:sym typeface="Barlow"/>
                  </a:rPr>
                  <a:t>挑選一年的績效在同類型排名前二分之一的基金</a:t>
                </a:r>
                <a:endParaRPr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75" name="Google Shape;1705;p28"/>
              <p:cNvSpPr txBox="1"/>
              <p:nvPr/>
            </p:nvSpPr>
            <p:spPr>
              <a:xfrm>
                <a:off x="3568562" y="2559542"/>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挑選六個月的績效在同類型排名前二分之一的基金</a:t>
                </a:r>
                <a:endParaRPr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76" name="Google Shape;1705;p28"/>
              <p:cNvSpPr txBox="1"/>
              <p:nvPr/>
            </p:nvSpPr>
            <p:spPr>
              <a:xfrm>
                <a:off x="5069481" y="2558383"/>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zh-TW" altLang="en-US"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挑選三個月的績效在同類型排名前二分之一的基金</a:t>
                </a:r>
                <a:endParaRPr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77" name="Google Shape;1705;p28"/>
              <p:cNvSpPr txBox="1"/>
              <p:nvPr/>
            </p:nvSpPr>
            <p:spPr>
              <a:xfrm>
                <a:off x="6570400" y="2557223"/>
                <a:ext cx="1371556" cy="824414"/>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en-US" altLang="zh-TW" b="1" dirty="0">
                    <a:solidFill>
                      <a:srgbClr val="CC9900"/>
                    </a:solidFill>
                    <a:latin typeface="微軟正黑體" panose="020B0604030504040204" pitchFamily="34" charset="-120"/>
                    <a:ea typeface="微軟正黑體" panose="020B0604030504040204" pitchFamily="34" charset="-120"/>
                    <a:cs typeface="Barlow"/>
                    <a:sym typeface="Barlow"/>
                  </a:rPr>
                  <a:t>sharpe ratio</a:t>
                </a:r>
                <a:r>
                  <a:rPr lang="zh-TW" altLang="en-US" b="1" dirty="0">
                    <a:solidFill>
                      <a:srgbClr val="CC9900"/>
                    </a:solidFill>
                    <a:latin typeface="微軟正黑體" panose="020B0604030504040204" pitchFamily="34" charset="-120"/>
                    <a:ea typeface="微軟正黑體" panose="020B0604030504040204" pitchFamily="34" charset="-120"/>
                    <a:cs typeface="Barlow"/>
                    <a:sym typeface="Barlow"/>
                  </a:rPr>
                  <a:t>前五高的基金</a:t>
                </a:r>
                <a:endParaRPr b="1" dirty="0">
                  <a:solidFill>
                    <a:srgbClr val="CC9900"/>
                  </a:solidFill>
                  <a:latin typeface="微軟正黑體" panose="020B0604030504040204" pitchFamily="34" charset="-120"/>
                  <a:ea typeface="微軟正黑體" panose="020B0604030504040204" pitchFamily="34" charset="-120"/>
                  <a:cs typeface="Barlow"/>
                  <a:sym typeface="Barlow"/>
                </a:endParaRPr>
              </a:p>
            </p:txBody>
          </p:sp>
          <p:sp>
            <p:nvSpPr>
              <p:cNvPr id="78" name="Google Shape;1704;p28"/>
              <p:cNvSpPr txBox="1"/>
              <p:nvPr/>
            </p:nvSpPr>
            <p:spPr>
              <a:xfrm>
                <a:off x="258209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accent2"/>
                    </a:solidFill>
                    <a:latin typeface="微軟正黑體" panose="020B0604030504040204" pitchFamily="34" charset="-120"/>
                    <a:ea typeface="微軟正黑體" panose="020B0604030504040204" pitchFamily="34" charset="-120"/>
                    <a:cs typeface="Barlow"/>
                    <a:sym typeface="Barlow"/>
                  </a:rPr>
                  <a:t>1</a:t>
                </a:r>
                <a:endParaRPr sz="18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79" name="Google Shape;1704;p28"/>
              <p:cNvSpPr txBox="1"/>
              <p:nvPr/>
            </p:nvSpPr>
            <p:spPr>
              <a:xfrm>
                <a:off x="406725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6</a:t>
                </a:r>
                <a:endParaRPr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80" name="Google Shape;1704;p28"/>
              <p:cNvSpPr txBox="1"/>
              <p:nvPr/>
            </p:nvSpPr>
            <p:spPr>
              <a:xfrm>
                <a:off x="5552410" y="1496174"/>
                <a:ext cx="395080"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3</a:t>
                </a:r>
                <a:endParaRPr sz="1800" b="1"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p:txBody>
          </p:sp>
          <p:sp>
            <p:nvSpPr>
              <p:cNvPr id="81" name="Google Shape;1704;p28"/>
              <p:cNvSpPr txBox="1"/>
              <p:nvPr/>
            </p:nvSpPr>
            <p:spPr>
              <a:xfrm>
                <a:off x="6441036" y="1496174"/>
                <a:ext cx="1488188"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800" b="1" dirty="0">
                    <a:solidFill>
                      <a:srgbClr val="CC9900"/>
                    </a:solidFill>
                    <a:latin typeface="微軟正黑體" panose="020B0604030504040204" pitchFamily="34" charset="-120"/>
                    <a:ea typeface="微軟正黑體" panose="020B0604030504040204" pitchFamily="34" charset="-120"/>
                    <a:cs typeface="Barlow"/>
                    <a:sym typeface="Barlow"/>
                  </a:rPr>
                  <a:t>Sharpe ratio</a:t>
                </a:r>
                <a:endParaRPr sz="1800" b="1" dirty="0">
                  <a:solidFill>
                    <a:srgbClr val="CC9900"/>
                  </a:solidFill>
                  <a:latin typeface="微軟正黑體" panose="020B0604030504040204" pitchFamily="34" charset="-120"/>
                  <a:ea typeface="微軟正黑體" panose="020B0604030504040204" pitchFamily="34" charset="-120"/>
                  <a:cs typeface="Barlow"/>
                  <a:sym typeface="Barlow"/>
                </a:endParaRPr>
              </a:p>
            </p:txBody>
          </p:sp>
        </p:grpSp>
        <p:grpSp>
          <p:nvGrpSpPr>
            <p:cNvPr id="39" name="群組 38"/>
            <p:cNvGrpSpPr/>
            <p:nvPr/>
          </p:nvGrpSpPr>
          <p:grpSpPr>
            <a:xfrm>
              <a:off x="1958581" y="2050760"/>
              <a:ext cx="1642099" cy="331488"/>
              <a:chOff x="473140" y="2050760"/>
              <a:chExt cx="1642099" cy="331488"/>
            </a:xfrm>
          </p:grpSpPr>
          <p:sp>
            <p:nvSpPr>
              <p:cNvPr id="40" name="Google Shape;1707;p28"/>
              <p:cNvSpPr/>
              <p:nvPr/>
            </p:nvSpPr>
            <p:spPr>
              <a:xfrm flipH="1">
                <a:off x="477963" y="2050760"/>
                <a:ext cx="1637276" cy="171167"/>
              </a:xfrm>
              <a:prstGeom prst="parallelogram">
                <a:avLst>
                  <a:gd name="adj" fmla="val 96952"/>
                </a:avLst>
              </a:prstGeom>
              <a:solidFill>
                <a:schemeClr val="accent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1" name="Google Shape;1708;p28"/>
              <p:cNvSpPr/>
              <p:nvPr/>
            </p:nvSpPr>
            <p:spPr>
              <a:xfrm>
                <a:off x="473140" y="2210273"/>
                <a:ext cx="1642099" cy="171975"/>
              </a:xfrm>
              <a:prstGeom prst="parallelogram">
                <a:avLst>
                  <a:gd name="adj" fmla="val 96952"/>
                </a:avLst>
              </a:prstGeom>
              <a:solidFill>
                <a:schemeClr val="accent2"/>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群組 57"/>
            <p:cNvGrpSpPr/>
            <p:nvPr/>
          </p:nvGrpSpPr>
          <p:grpSpPr>
            <a:xfrm>
              <a:off x="3439199" y="2049599"/>
              <a:ext cx="1642099" cy="331488"/>
              <a:chOff x="473140" y="2050760"/>
              <a:chExt cx="1642099" cy="331488"/>
            </a:xfrm>
          </p:grpSpPr>
          <p:sp>
            <p:nvSpPr>
              <p:cNvPr id="59" name="Google Shape;1707;p28"/>
              <p:cNvSpPr/>
              <p:nvPr/>
            </p:nvSpPr>
            <p:spPr>
              <a:xfrm flipH="1">
                <a:off x="477963" y="2050760"/>
                <a:ext cx="1637276" cy="171167"/>
              </a:xfrm>
              <a:prstGeom prst="parallelogram">
                <a:avLst>
                  <a:gd name="adj" fmla="val 96952"/>
                </a:avLst>
              </a:prstGeom>
              <a:solidFill>
                <a:schemeClr val="bg1">
                  <a:lumMod val="8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 name="Google Shape;1708;p28"/>
              <p:cNvSpPr/>
              <p:nvPr/>
            </p:nvSpPr>
            <p:spPr>
              <a:xfrm>
                <a:off x="473140" y="2210273"/>
                <a:ext cx="1642099" cy="171975"/>
              </a:xfrm>
              <a:prstGeom prst="parallelogram">
                <a:avLst>
                  <a:gd name="adj" fmla="val 96952"/>
                </a:avLst>
              </a:prstGeom>
              <a:solidFill>
                <a:schemeClr val="bg1">
                  <a:lumMod val="6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群組 63"/>
            <p:cNvGrpSpPr/>
            <p:nvPr/>
          </p:nvGrpSpPr>
          <p:grpSpPr>
            <a:xfrm>
              <a:off x="4919817" y="2049599"/>
              <a:ext cx="1642099" cy="331488"/>
              <a:chOff x="473140" y="2050760"/>
              <a:chExt cx="1642099" cy="331488"/>
            </a:xfrm>
          </p:grpSpPr>
          <p:sp>
            <p:nvSpPr>
              <p:cNvPr id="65" name="Google Shape;1707;p28"/>
              <p:cNvSpPr/>
              <p:nvPr/>
            </p:nvSpPr>
            <p:spPr>
              <a:xfrm flipH="1">
                <a:off x="477963" y="2050760"/>
                <a:ext cx="1637276" cy="171167"/>
              </a:xfrm>
              <a:prstGeom prst="parallelogram">
                <a:avLst>
                  <a:gd name="adj" fmla="val 96952"/>
                </a:avLst>
              </a:prstGeom>
              <a:solidFill>
                <a:schemeClr val="bg1">
                  <a:lumMod val="8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 name="Google Shape;1708;p28"/>
              <p:cNvSpPr/>
              <p:nvPr/>
            </p:nvSpPr>
            <p:spPr>
              <a:xfrm>
                <a:off x="473140" y="2210273"/>
                <a:ext cx="1642099" cy="171975"/>
              </a:xfrm>
              <a:prstGeom prst="parallelogram">
                <a:avLst>
                  <a:gd name="adj" fmla="val 96952"/>
                </a:avLst>
              </a:prstGeom>
              <a:solidFill>
                <a:schemeClr val="bg1">
                  <a:lumMod val="65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群組 69"/>
            <p:cNvGrpSpPr/>
            <p:nvPr/>
          </p:nvGrpSpPr>
          <p:grpSpPr>
            <a:xfrm>
              <a:off x="6416078" y="2058488"/>
              <a:ext cx="1642099" cy="331488"/>
              <a:chOff x="473140" y="2050760"/>
              <a:chExt cx="1642099" cy="331488"/>
            </a:xfrm>
          </p:grpSpPr>
          <p:sp>
            <p:nvSpPr>
              <p:cNvPr id="71" name="Google Shape;1707;p28"/>
              <p:cNvSpPr/>
              <p:nvPr/>
            </p:nvSpPr>
            <p:spPr>
              <a:xfrm flipH="1">
                <a:off x="477963" y="2050760"/>
                <a:ext cx="1637276" cy="171167"/>
              </a:xfrm>
              <a:prstGeom prst="parallelogram">
                <a:avLst>
                  <a:gd name="adj" fmla="val 96952"/>
                </a:avLst>
              </a:prstGeom>
              <a:solidFill>
                <a:srgbClr val="FFFF66"/>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 name="Google Shape;1708;p28"/>
              <p:cNvSpPr/>
              <p:nvPr/>
            </p:nvSpPr>
            <p:spPr>
              <a:xfrm>
                <a:off x="473140" y="2210273"/>
                <a:ext cx="1642099" cy="171975"/>
              </a:xfrm>
              <a:prstGeom prst="parallelogram">
                <a:avLst>
                  <a:gd name="adj" fmla="val 96952"/>
                </a:avLst>
              </a:prstGeom>
              <a:solidFill>
                <a:srgbClr val="CC9900"/>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135940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7826188" cy="1082700"/>
          </a:xfrm>
          <a:prstGeom prst="rect">
            <a:avLst/>
          </a:prstGeom>
        </p:spPr>
        <p:txBody>
          <a:bodyPr spcFirstLastPara="1" wrap="square" lIns="0" tIns="0" rIns="0" bIns="0" anchor="t" anchorCtr="0">
            <a:noAutofit/>
          </a:bodyPr>
          <a:lstStyle/>
          <a:p>
            <a:pPr lvl="0"/>
            <a:r>
              <a:rPr lang="zh-TW" altLang="en-US" dirty="0">
                <a:latin typeface="微軟正黑體" panose="020B0604030504040204" pitchFamily="34" charset="-120"/>
                <a:ea typeface="微軟正黑體" panose="020B0604030504040204" pitchFamily="34" charset="-120"/>
              </a:rPr>
              <a:t>機器學習</a:t>
            </a:r>
            <a:r>
              <a:rPr lang="en-US" altLang="zh-TW" sz="3200" dirty="0"/>
              <a:t>—</a:t>
            </a:r>
            <a:r>
              <a:rPr lang="zh-TW" altLang="en-US" sz="3200" dirty="0">
                <a:latin typeface="微軟正黑體" panose="020B0604030504040204" pitchFamily="34" charset="-120"/>
                <a:ea typeface="微軟正黑體" panose="020B0604030504040204" pitchFamily="34" charset="-120"/>
              </a:rPr>
              <a:t>處理流程</a:t>
            </a:r>
            <a:endParaRPr dirty="0">
              <a:latin typeface="微軟正黑體" panose="020B0604030504040204" pitchFamily="34" charset="-120"/>
              <a:ea typeface="微軟正黑體" panose="020B0604030504040204" pitchFamily="34" charset="-120"/>
            </a:endParaRPr>
          </a:p>
        </p:txBody>
      </p:sp>
      <p:sp>
        <p:nvSpPr>
          <p:cNvPr id="347" name="Google Shape;347;p1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12</a:t>
            </a:fld>
            <a:endParaRPr kumimoji="0" sz="1200" b="0" i="0" u="none" strike="noStrike" kern="0" cap="none" spc="0" normalizeH="0" baseline="0" noProof="0">
              <a:ln>
                <a:noFill/>
              </a:ln>
              <a:solidFill>
                <a:srgbClr val="FFFFFF"/>
              </a:solidFill>
              <a:effectLst/>
              <a:uLnTx/>
              <a:uFillTx/>
              <a:latin typeface="Barlow Light"/>
              <a:sym typeface="Barlow Light"/>
            </a:endParaRPr>
          </a:p>
        </p:txBody>
      </p:sp>
      <p:sp>
        <p:nvSpPr>
          <p:cNvPr id="40" name="Google Shape;2295;p39">
            <a:extLst>
              <a:ext uri="{FF2B5EF4-FFF2-40B4-BE49-F238E27FC236}">
                <a16:creationId xmlns:a16="http://schemas.microsoft.com/office/drawing/2014/main" id="{C3917364-8301-4805-9ECB-A3FBDF719201}"/>
              </a:ext>
            </a:extLst>
          </p:cNvPr>
          <p:cNvSpPr txBox="1">
            <a:spLocks/>
          </p:cNvSpPr>
          <p:nvPr/>
        </p:nvSpPr>
        <p:spPr>
          <a:xfrm>
            <a:off x="8687100" y="4674900"/>
            <a:ext cx="456900" cy="4686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1pPr>
            <a:lvl2pPr marR="0" lvl="1"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2pPr>
            <a:lvl3pPr marR="0" lvl="2"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3pPr>
            <a:lvl4pPr marR="0" lvl="3"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4pPr>
            <a:lvl5pPr marR="0" lvl="4"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5pPr>
            <a:lvl6pPr marR="0" lvl="5"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6pPr>
            <a:lvl7pPr marR="0" lvl="6"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7pPr>
            <a:lvl8pPr marR="0" lvl="7"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8pPr>
            <a:lvl9pPr marR="0" lvl="8" algn="r" rtl="0">
              <a:lnSpc>
                <a:spcPct val="100000"/>
              </a:lnSpc>
              <a:spcBef>
                <a:spcPts val="0"/>
              </a:spcBef>
              <a:spcAft>
                <a:spcPts val="0"/>
              </a:spcAft>
              <a:buClr>
                <a:srgbClr val="000000"/>
              </a:buClr>
              <a:buFont typeface="Arial"/>
              <a:buNone/>
              <a:defRPr sz="1200" b="0" i="0" u="none" strike="noStrike" cap="none">
                <a:solidFill>
                  <a:schemeClr val="lt1"/>
                </a:solidFill>
                <a:latin typeface="Barlow Light"/>
                <a:ea typeface="Barlow Light"/>
                <a:cs typeface="Barlow Light"/>
                <a:sym typeface="Barlow Light"/>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1200" b="0" i="0" u="none" strike="noStrike" kern="0" cap="none" spc="0" normalizeH="0" baseline="0" noProof="0" dirty="0">
              <a:ln>
                <a:noFill/>
              </a:ln>
              <a:solidFill>
                <a:srgbClr val="FFFFFF"/>
              </a:solidFill>
              <a:effectLst/>
              <a:uLnTx/>
              <a:uFillTx/>
              <a:latin typeface="Barlow Light"/>
              <a:sym typeface="Barlow Light"/>
            </a:endParaRPr>
          </a:p>
        </p:txBody>
      </p:sp>
      <p:grpSp>
        <p:nvGrpSpPr>
          <p:cNvPr id="99" name="Google Shape;1702;p28">
            <a:extLst>
              <a:ext uri="{FF2B5EF4-FFF2-40B4-BE49-F238E27FC236}">
                <a16:creationId xmlns:a16="http://schemas.microsoft.com/office/drawing/2014/main" id="{BEF6B5D2-3639-4E49-B13E-A6A120503ED4}"/>
              </a:ext>
            </a:extLst>
          </p:cNvPr>
          <p:cNvGrpSpPr/>
          <p:nvPr/>
        </p:nvGrpSpPr>
        <p:grpSpPr>
          <a:xfrm>
            <a:off x="626525" y="1898077"/>
            <a:ext cx="1683054" cy="886338"/>
            <a:chOff x="1083025" y="2306625"/>
            <a:chExt cx="1834900" cy="845198"/>
          </a:xfrm>
        </p:grpSpPr>
        <p:sp>
          <p:nvSpPr>
            <p:cNvPr id="101" name="Google Shape;1704;p28">
              <a:extLst>
                <a:ext uri="{FF2B5EF4-FFF2-40B4-BE49-F238E27FC236}">
                  <a16:creationId xmlns:a16="http://schemas.microsoft.com/office/drawing/2014/main" id="{51BF2416-41AA-4CD2-9A8D-3BBEC4E52814}"/>
                </a:ext>
              </a:extLst>
            </p:cNvPr>
            <p:cNvSpPr txBox="1"/>
            <p:nvPr/>
          </p:nvSpPr>
          <p:spPr>
            <a:xfrm>
              <a:off x="1122796" y="2705423"/>
              <a:ext cx="1505100" cy="446400"/>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zh-TW" altLang="en-US" sz="1400" b="1" i="0" u="none" strike="noStrike" kern="0" cap="none" spc="0" normalizeH="0" baseline="0" noProof="0" dirty="0">
                  <a:ln>
                    <a:noFill/>
                  </a:ln>
                  <a:solidFill>
                    <a:srgbClr val="007BB9"/>
                  </a:solidFill>
                  <a:effectLst/>
                  <a:uLnTx/>
                  <a:uFillTx/>
                  <a:latin typeface="Barlow"/>
                  <a:ea typeface="Barlow"/>
                  <a:cs typeface="Barlow"/>
                  <a:sym typeface="Barlow"/>
                </a:rPr>
                <a:t>計算特徵值</a:t>
              </a:r>
              <a:endParaRPr kumimoji="0" sz="1400" b="1" i="0" u="none" strike="noStrike" kern="0" cap="none" spc="0" normalizeH="0" baseline="0" noProof="0" dirty="0">
                <a:ln>
                  <a:noFill/>
                </a:ln>
                <a:solidFill>
                  <a:srgbClr val="007BB9"/>
                </a:solidFill>
                <a:effectLst/>
                <a:uLnTx/>
                <a:uFillTx/>
                <a:latin typeface="Barlow"/>
                <a:ea typeface="Barlow"/>
                <a:cs typeface="Barlow"/>
                <a:sym typeface="Barlow"/>
              </a:endParaRPr>
            </a:p>
          </p:txBody>
        </p:sp>
        <p:sp>
          <p:nvSpPr>
            <p:cNvPr id="104" name="Google Shape;1707;p28">
              <a:extLst>
                <a:ext uri="{FF2B5EF4-FFF2-40B4-BE49-F238E27FC236}">
                  <a16:creationId xmlns:a16="http://schemas.microsoft.com/office/drawing/2014/main" id="{1EA5AC08-6694-497F-8E6A-8060F4BAF316}"/>
                </a:ext>
              </a:extLst>
            </p:cNvPr>
            <p:cNvSpPr/>
            <p:nvPr/>
          </p:nvSpPr>
          <p:spPr>
            <a:xfrm flipH="1">
              <a:off x="1083025" y="2306625"/>
              <a:ext cx="1834800" cy="143400"/>
            </a:xfrm>
            <a:prstGeom prst="parallelogram">
              <a:avLst>
                <a:gd name="adj" fmla="val 96952"/>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000000"/>
                  </a:solidFill>
                  <a:effectLst/>
                  <a:uLnTx/>
                  <a:uFillTx/>
                  <a:latin typeface="Arial"/>
                  <a:cs typeface="Arial"/>
                  <a:sym typeface="Arial"/>
                </a:rPr>
                <a:t>  </a:t>
              </a:r>
              <a:endParaRPr kumimoji="0" sz="16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1708;p28">
              <a:extLst>
                <a:ext uri="{FF2B5EF4-FFF2-40B4-BE49-F238E27FC236}">
                  <a16:creationId xmlns:a16="http://schemas.microsoft.com/office/drawing/2014/main" id="{24CF6746-52E0-4EE3-8C6C-515D5CBB46A5}"/>
                </a:ext>
              </a:extLst>
            </p:cNvPr>
            <p:cNvSpPr/>
            <p:nvPr/>
          </p:nvSpPr>
          <p:spPr>
            <a:xfrm>
              <a:off x="1083125" y="2460449"/>
              <a:ext cx="1834800" cy="143400"/>
            </a:xfrm>
            <a:prstGeom prst="parallelogram">
              <a:avLst>
                <a:gd name="adj" fmla="val 96952"/>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 name="Google Shape;1709;p28">
            <a:extLst>
              <a:ext uri="{FF2B5EF4-FFF2-40B4-BE49-F238E27FC236}">
                <a16:creationId xmlns:a16="http://schemas.microsoft.com/office/drawing/2014/main" id="{63454978-D41D-402A-8330-382049DCFEBE}"/>
              </a:ext>
            </a:extLst>
          </p:cNvPr>
          <p:cNvGrpSpPr/>
          <p:nvPr/>
        </p:nvGrpSpPr>
        <p:grpSpPr>
          <a:xfrm>
            <a:off x="2155245" y="1898885"/>
            <a:ext cx="1716528" cy="1658824"/>
            <a:chOff x="1046530" y="2306625"/>
            <a:chExt cx="1871395" cy="1581829"/>
          </a:xfrm>
        </p:grpSpPr>
        <p:sp>
          <p:nvSpPr>
            <p:cNvPr id="108" name="Google Shape;1711;p28">
              <a:extLst>
                <a:ext uri="{FF2B5EF4-FFF2-40B4-BE49-F238E27FC236}">
                  <a16:creationId xmlns:a16="http://schemas.microsoft.com/office/drawing/2014/main" id="{6936FB6C-037E-4756-985C-386C3902D916}"/>
                </a:ext>
              </a:extLst>
            </p:cNvPr>
            <p:cNvSpPr txBox="1"/>
            <p:nvPr/>
          </p:nvSpPr>
          <p:spPr>
            <a:xfrm>
              <a:off x="1129904" y="2694254"/>
              <a:ext cx="1505100" cy="446400"/>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zh-TW" altLang="en-US" sz="1400" b="1" i="0" u="none" strike="noStrike" kern="0" cap="none" spc="0" normalizeH="0" baseline="0" noProof="0" dirty="0">
                  <a:ln>
                    <a:noFill/>
                  </a:ln>
                  <a:solidFill>
                    <a:srgbClr val="007BB9"/>
                  </a:solidFill>
                  <a:effectLst/>
                  <a:uLnTx/>
                  <a:uFillTx/>
                  <a:latin typeface="Barlow"/>
                  <a:ea typeface="Barlow"/>
                  <a:cs typeface="Barlow"/>
                  <a:sym typeface="Barlow"/>
                </a:rPr>
                <a:t>特徵工程</a:t>
              </a:r>
              <a:endParaRPr kumimoji="0" sz="1400" b="1" i="0" u="none" strike="noStrike" kern="0" cap="none" spc="0" normalizeH="0" baseline="0" noProof="0" dirty="0">
                <a:ln>
                  <a:noFill/>
                </a:ln>
                <a:solidFill>
                  <a:srgbClr val="007BB9"/>
                </a:solidFill>
                <a:effectLst/>
                <a:uLnTx/>
                <a:uFillTx/>
                <a:latin typeface="Barlow"/>
                <a:ea typeface="Barlow"/>
                <a:cs typeface="Barlow"/>
                <a:sym typeface="Barlow"/>
              </a:endParaRPr>
            </a:p>
          </p:txBody>
        </p:sp>
        <p:sp>
          <p:nvSpPr>
            <p:cNvPr id="109" name="Google Shape;1712;p28">
              <a:extLst>
                <a:ext uri="{FF2B5EF4-FFF2-40B4-BE49-F238E27FC236}">
                  <a16:creationId xmlns:a16="http://schemas.microsoft.com/office/drawing/2014/main" id="{CF871ABF-3CA2-4347-A21A-A7ED9E9AE1CE}"/>
                </a:ext>
              </a:extLst>
            </p:cNvPr>
            <p:cNvSpPr txBox="1"/>
            <p:nvPr/>
          </p:nvSpPr>
          <p:spPr>
            <a:xfrm>
              <a:off x="1046530" y="3151054"/>
              <a:ext cx="1789884" cy="737400"/>
            </a:xfrm>
            <a:prstGeom prst="rect">
              <a:avLst/>
            </a:prstGeom>
            <a:noFill/>
            <a:ln>
              <a:noFill/>
            </a:ln>
          </p:spPr>
          <p:txBody>
            <a:bodyPr spcFirstLastPara="1" wrap="square" lIns="91425" tIns="91425" rIns="91425" bIns="91425" anchor="t" anchorCtr="0">
              <a:noAutofit/>
            </a:bodyPr>
            <a:lstStyle/>
            <a:p>
              <a:pPr marL="285750" marR="0" lvl="0" indent="-285750" algn="l" defTabSz="914400" rtl="0" eaLnBrk="1" fontAlgn="auto" latinLnBrk="0" hangingPunct="1">
                <a:lnSpc>
                  <a:spcPct val="100000"/>
                </a:lnSpc>
                <a:spcBef>
                  <a:spcPts val="0"/>
                </a:spcBef>
                <a:spcAft>
                  <a:spcPts val="600"/>
                </a:spcAft>
                <a:buClr>
                  <a:srgbClr val="00809E"/>
                </a:buClr>
                <a:buSzTx/>
                <a:buFont typeface="Wingdings" panose="05000000000000000000" pitchFamily="2" charset="2"/>
                <a:buChar char="u"/>
                <a:tabLst/>
                <a:defRPr/>
              </a:pPr>
              <a:r>
                <a:rPr kumimoji="0" lang="en-US" altLang="zh-TW" sz="1200" b="0" i="0" u="none" strike="noStrike" kern="0" cap="none" spc="0" normalizeH="0" baseline="0" noProof="0" dirty="0">
                  <a:ln>
                    <a:noFill/>
                  </a:ln>
                  <a:solidFill>
                    <a:srgbClr val="007BB9"/>
                  </a:solidFill>
                  <a:effectLst/>
                  <a:uLnTx/>
                  <a:uFillTx/>
                  <a:latin typeface="Barlow"/>
                  <a:ea typeface="Barlow"/>
                  <a:cs typeface="Barlow"/>
                  <a:sym typeface="Barlow"/>
                </a:rPr>
                <a:t>PCA</a:t>
              </a:r>
              <a:r>
                <a:rPr kumimoji="0" lang="zh-TW" altLang="en-US" sz="1200" b="0" i="0" u="none" strike="noStrike" kern="0" cap="none" spc="0" normalizeH="0" baseline="0" noProof="0" dirty="0">
                  <a:ln>
                    <a:noFill/>
                  </a:ln>
                  <a:solidFill>
                    <a:srgbClr val="007BB9"/>
                  </a:solidFill>
                  <a:effectLst/>
                  <a:uLnTx/>
                  <a:uFillTx/>
                  <a:latin typeface="Barlow"/>
                  <a:ea typeface="Barlow"/>
                  <a:cs typeface="Barlow"/>
                  <a:sym typeface="Barlow"/>
                </a:rPr>
                <a:t> </a:t>
              </a:r>
              <a:r>
                <a:rPr kumimoji="0" lang="zh-TW" altLang="en-US"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Barlow"/>
                  <a:sym typeface="Barlow"/>
                </a:rPr>
                <a:t>主成份分析</a:t>
              </a:r>
              <a:endParaRPr kumimoji="0" lang="en-US" altLang="zh-TW"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Barlow"/>
                <a:sym typeface="Barlow"/>
              </a:endParaRPr>
            </a:p>
            <a:p>
              <a:pPr marL="285750" marR="0" lvl="0" indent="-285750" algn="l" defTabSz="914400" rtl="0" eaLnBrk="1" fontAlgn="auto" latinLnBrk="0" hangingPunct="1">
                <a:lnSpc>
                  <a:spcPct val="100000"/>
                </a:lnSpc>
                <a:spcBef>
                  <a:spcPts val="0"/>
                </a:spcBef>
                <a:spcAft>
                  <a:spcPts val="600"/>
                </a:spcAft>
                <a:buClr>
                  <a:srgbClr val="00809E"/>
                </a:buClr>
                <a:buSzTx/>
                <a:buFont typeface="Wingdings" panose="05000000000000000000" pitchFamily="2" charset="2"/>
                <a:buChar char="u"/>
                <a:tabLst/>
                <a:defRPr/>
              </a:pPr>
              <a:r>
                <a:rPr kumimoji="0" lang="en-US" sz="1200" b="0" i="0" u="none" strike="noStrike" kern="0" cap="none" spc="0" normalizeH="0" baseline="0" noProof="0" dirty="0">
                  <a:ln>
                    <a:noFill/>
                  </a:ln>
                  <a:solidFill>
                    <a:srgbClr val="007BB9"/>
                  </a:solidFill>
                  <a:effectLst/>
                  <a:uLnTx/>
                  <a:uFillTx/>
                  <a:latin typeface="Barlow"/>
                  <a:ea typeface="Barlow"/>
                  <a:cs typeface="Barlow"/>
                  <a:sym typeface="Barlow"/>
                </a:rPr>
                <a:t>StandardScaler      </a:t>
              </a:r>
              <a:r>
                <a:rPr kumimoji="0" lang="zh-TW" altLang="en-US"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Barlow"/>
                  <a:sym typeface="Barlow"/>
                </a:rPr>
                <a:t>標準化</a:t>
              </a:r>
              <a:endParaRPr kumimoji="0"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Barlow"/>
                <a:sym typeface="Barlow"/>
              </a:endParaRPr>
            </a:p>
          </p:txBody>
        </p:sp>
        <p:sp>
          <p:nvSpPr>
            <p:cNvPr id="111" name="Google Shape;1714;p28">
              <a:extLst>
                <a:ext uri="{FF2B5EF4-FFF2-40B4-BE49-F238E27FC236}">
                  <a16:creationId xmlns:a16="http://schemas.microsoft.com/office/drawing/2014/main" id="{EF2914B4-E235-4590-9D5F-478D29F21020}"/>
                </a:ext>
              </a:extLst>
            </p:cNvPr>
            <p:cNvSpPr/>
            <p:nvPr/>
          </p:nvSpPr>
          <p:spPr>
            <a:xfrm flipH="1">
              <a:off x="1083025" y="2306625"/>
              <a:ext cx="1834800" cy="143400"/>
            </a:xfrm>
            <a:prstGeom prst="parallelogram">
              <a:avLst>
                <a:gd name="adj" fmla="val 96952"/>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000000"/>
                  </a:solidFill>
                  <a:effectLst/>
                  <a:uLnTx/>
                  <a:uFillTx/>
                  <a:latin typeface="Arial"/>
                  <a:cs typeface="Arial"/>
                  <a:sym typeface="Arial"/>
                </a:rPr>
                <a:t>  </a:t>
              </a:r>
              <a:endParaRPr kumimoji="0" sz="1600" b="0" i="0" u="none" strike="noStrike" kern="0" cap="none" spc="0" normalizeH="0" baseline="0" noProof="0">
                <a:ln>
                  <a:noFill/>
                </a:ln>
                <a:solidFill>
                  <a:srgbClr val="000000"/>
                </a:solidFill>
                <a:effectLst/>
                <a:uLnTx/>
                <a:uFillTx/>
                <a:latin typeface="Arial"/>
                <a:cs typeface="Arial"/>
                <a:sym typeface="Arial"/>
              </a:endParaRPr>
            </a:p>
          </p:txBody>
        </p:sp>
        <p:sp>
          <p:nvSpPr>
            <p:cNvPr id="112" name="Google Shape;1715;p28">
              <a:extLst>
                <a:ext uri="{FF2B5EF4-FFF2-40B4-BE49-F238E27FC236}">
                  <a16:creationId xmlns:a16="http://schemas.microsoft.com/office/drawing/2014/main" id="{AC3FB33A-2FE8-4E59-B363-72B415755BFB}"/>
                </a:ext>
              </a:extLst>
            </p:cNvPr>
            <p:cNvSpPr/>
            <p:nvPr/>
          </p:nvSpPr>
          <p:spPr>
            <a:xfrm>
              <a:off x="1083125" y="2460449"/>
              <a:ext cx="1834800" cy="143400"/>
            </a:xfrm>
            <a:prstGeom prst="parallelogram">
              <a:avLst>
                <a:gd name="adj" fmla="val 96952"/>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 name="Google Shape;1716;p28">
            <a:extLst>
              <a:ext uri="{FF2B5EF4-FFF2-40B4-BE49-F238E27FC236}">
                <a16:creationId xmlns:a16="http://schemas.microsoft.com/office/drawing/2014/main" id="{85686B90-558F-4C89-A544-C6A1D731F110}"/>
              </a:ext>
            </a:extLst>
          </p:cNvPr>
          <p:cNvGrpSpPr/>
          <p:nvPr/>
        </p:nvGrpSpPr>
        <p:grpSpPr>
          <a:xfrm>
            <a:off x="3748405" y="1898075"/>
            <a:ext cx="1683054" cy="1594934"/>
            <a:chOff x="1083025" y="2306625"/>
            <a:chExt cx="1834900" cy="1520905"/>
          </a:xfrm>
        </p:grpSpPr>
        <p:sp>
          <p:nvSpPr>
            <p:cNvPr id="115" name="Google Shape;1718;p28">
              <a:extLst>
                <a:ext uri="{FF2B5EF4-FFF2-40B4-BE49-F238E27FC236}">
                  <a16:creationId xmlns:a16="http://schemas.microsoft.com/office/drawing/2014/main" id="{AEBBDF95-04ED-4AA1-B42E-6CB6A9C98CBC}"/>
                </a:ext>
              </a:extLst>
            </p:cNvPr>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zh-TW" altLang="en-US" sz="1400" b="1" i="0" u="none" strike="noStrike" kern="0" cap="none" spc="0" normalizeH="0" baseline="0" noProof="0" dirty="0">
                  <a:ln>
                    <a:noFill/>
                  </a:ln>
                  <a:solidFill>
                    <a:srgbClr val="757B89"/>
                  </a:solidFill>
                  <a:effectLst/>
                  <a:uLnTx/>
                  <a:uFillTx/>
                  <a:latin typeface="Barlow"/>
                  <a:ea typeface="Barlow"/>
                  <a:cs typeface="Barlow"/>
                  <a:sym typeface="Barlow"/>
                </a:rPr>
                <a:t>模型訓練</a:t>
              </a:r>
              <a:endParaRPr kumimoji="0" sz="1400" b="1" i="0" u="none" strike="noStrike" kern="0" cap="none" spc="0" normalizeH="0" baseline="0" noProof="0" dirty="0">
                <a:ln>
                  <a:noFill/>
                </a:ln>
                <a:solidFill>
                  <a:srgbClr val="757B89"/>
                </a:solidFill>
                <a:effectLst/>
                <a:uLnTx/>
                <a:uFillTx/>
                <a:latin typeface="Barlow"/>
                <a:ea typeface="Barlow"/>
                <a:cs typeface="Barlow"/>
                <a:sym typeface="Barlow"/>
              </a:endParaRPr>
            </a:p>
          </p:txBody>
        </p:sp>
        <p:sp>
          <p:nvSpPr>
            <p:cNvPr id="116" name="Google Shape;1719;p28">
              <a:extLst>
                <a:ext uri="{FF2B5EF4-FFF2-40B4-BE49-F238E27FC236}">
                  <a16:creationId xmlns:a16="http://schemas.microsoft.com/office/drawing/2014/main" id="{8CA3A155-2D4A-4911-9668-B823F57AC389}"/>
                </a:ext>
              </a:extLst>
            </p:cNvPr>
            <p:cNvSpPr txBox="1"/>
            <p:nvPr/>
          </p:nvSpPr>
          <p:spPr>
            <a:xfrm>
              <a:off x="1253054" y="3141424"/>
              <a:ext cx="1664771" cy="686106"/>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30000"/>
                </a:lnSpc>
                <a:spcBef>
                  <a:spcPts val="0"/>
                </a:spcBef>
                <a:spcAft>
                  <a:spcPts val="0"/>
                </a:spcAft>
                <a:buClr>
                  <a:srgbClr val="000000"/>
                </a:buClr>
                <a:buSzTx/>
                <a:buFont typeface="Arial"/>
                <a:buNone/>
                <a:tabLst/>
                <a:defRPr/>
              </a:pP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rPr>
                <a:t>訓練期間：</a:t>
              </a:r>
              <a:endParaRPr kumimoji="0" lang="en-US" altLang="zh-TW"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endParaRPr>
            </a:p>
            <a:p>
              <a:pPr marL="0" marR="0" lvl="0" indent="0" algn="l" defTabSz="914400" rtl="0" eaLnBrk="1" fontAlgn="auto" latinLnBrk="0" hangingPunct="1">
                <a:lnSpc>
                  <a:spcPct val="130000"/>
                </a:lnSpc>
                <a:spcBef>
                  <a:spcPts val="0"/>
                </a:spcBef>
                <a:spcAft>
                  <a:spcPts val="0"/>
                </a:spcAft>
                <a:buClr>
                  <a:srgbClr val="000000"/>
                </a:buClr>
                <a:buSzTx/>
                <a:buFont typeface="Arial"/>
                <a:buNone/>
                <a:tabLst/>
                <a:defRPr/>
              </a:pPr>
              <a:r>
                <a:rPr kumimoji="0" lang="en-US" altLang="zh-TW" sz="1000" b="0" i="0" u="none" strike="noStrike" kern="0" cap="none" spc="0" normalizeH="0" baseline="0" noProof="0" dirty="0">
                  <a:ln>
                    <a:noFill/>
                  </a:ln>
                  <a:solidFill>
                    <a:srgbClr val="757B89"/>
                  </a:solidFill>
                  <a:effectLst/>
                  <a:uLnTx/>
                  <a:uFillTx/>
                  <a:latin typeface="Barlow" panose="02020500000000000000" charset="0"/>
                  <a:ea typeface="微軟正黑體" panose="020B0604030504040204" pitchFamily="34" charset="-120"/>
                  <a:cs typeface="Arial"/>
                  <a:sym typeface="Arial"/>
                </a:rPr>
                <a:t>2015/01/01 – 2019/01/03</a:t>
              </a: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zh-TW"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rPr>
                <a:t>每個基金建立模型</a:t>
              </a:r>
              <a:endParaRPr kumimoji="0" lang="en-US" altLang="zh-TW"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rPr>
                <a:t>每個類別建立模型</a:t>
              </a:r>
              <a:endParaRPr kumimoji="0" lang="en-US" altLang="zh-TW"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endParaRPr kumimoji="0" lang="en-US" altLang="zh-TW"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118" name="Google Shape;1721;p28">
              <a:extLst>
                <a:ext uri="{FF2B5EF4-FFF2-40B4-BE49-F238E27FC236}">
                  <a16:creationId xmlns:a16="http://schemas.microsoft.com/office/drawing/2014/main" id="{98CC5A29-689D-4F15-BD64-7BB9687F8F90}"/>
                </a:ext>
              </a:extLst>
            </p:cNvPr>
            <p:cNvSpPr/>
            <p:nvPr/>
          </p:nvSpPr>
          <p:spPr>
            <a:xfrm flipH="1">
              <a:off x="1083025" y="2306625"/>
              <a:ext cx="1834800" cy="143400"/>
            </a:xfrm>
            <a:prstGeom prst="parallelogram">
              <a:avLst>
                <a:gd name="adj" fmla="val 96952"/>
              </a:avLst>
            </a:prstGeom>
            <a:solidFill>
              <a:srgbClr val="DADC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000000"/>
                  </a:solidFill>
                  <a:effectLst/>
                  <a:uLnTx/>
                  <a:uFillTx/>
                  <a:latin typeface="Arial"/>
                  <a:cs typeface="Arial"/>
                  <a:sym typeface="Arial"/>
                </a:rPr>
                <a:t>  </a:t>
              </a:r>
              <a:endParaRPr kumimoji="0" sz="16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1722;p28">
              <a:extLst>
                <a:ext uri="{FF2B5EF4-FFF2-40B4-BE49-F238E27FC236}">
                  <a16:creationId xmlns:a16="http://schemas.microsoft.com/office/drawing/2014/main" id="{0F20B554-AB62-4832-9D73-73E5BDD5CF54}"/>
                </a:ext>
              </a:extLst>
            </p:cNvPr>
            <p:cNvSpPr/>
            <p:nvPr/>
          </p:nvSpPr>
          <p:spPr>
            <a:xfrm>
              <a:off x="1083125" y="2460449"/>
              <a:ext cx="1834800" cy="143400"/>
            </a:xfrm>
            <a:prstGeom prst="parallelogram">
              <a:avLst>
                <a:gd name="adj" fmla="val 96952"/>
              </a:avLst>
            </a:prstGeom>
            <a:solidFill>
              <a:srgbClr val="B0B3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 name="Google Shape;1723;p28">
            <a:extLst>
              <a:ext uri="{FF2B5EF4-FFF2-40B4-BE49-F238E27FC236}">
                <a16:creationId xmlns:a16="http://schemas.microsoft.com/office/drawing/2014/main" id="{F0A0F5EF-0039-4EB4-B4D9-A086CFF6227A}"/>
              </a:ext>
            </a:extLst>
          </p:cNvPr>
          <p:cNvGrpSpPr/>
          <p:nvPr/>
        </p:nvGrpSpPr>
        <p:grpSpPr>
          <a:xfrm>
            <a:off x="5317211" y="1898077"/>
            <a:ext cx="1683054" cy="1659633"/>
            <a:chOff x="1083025" y="2306625"/>
            <a:chExt cx="1834900" cy="1582600"/>
          </a:xfrm>
        </p:grpSpPr>
        <p:sp>
          <p:nvSpPr>
            <p:cNvPr id="122" name="Google Shape;1725;p28">
              <a:extLst>
                <a:ext uri="{FF2B5EF4-FFF2-40B4-BE49-F238E27FC236}">
                  <a16:creationId xmlns:a16="http://schemas.microsoft.com/office/drawing/2014/main" id="{A29174EF-F8B1-44EE-B1A0-ED9D0DCB8525}"/>
                </a:ext>
              </a:extLst>
            </p:cNvPr>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zh-TW" altLang="en-US" sz="1400" b="1" i="0" u="none" strike="noStrike" kern="0" cap="none" spc="0" normalizeH="0" baseline="0" noProof="0" dirty="0">
                  <a:ln>
                    <a:noFill/>
                  </a:ln>
                  <a:solidFill>
                    <a:srgbClr val="757B89"/>
                  </a:solidFill>
                  <a:effectLst/>
                  <a:uLnTx/>
                  <a:uFillTx/>
                  <a:latin typeface="Barlow"/>
                  <a:ea typeface="Barlow"/>
                  <a:cs typeface="Barlow"/>
                  <a:sym typeface="Barlow"/>
                </a:rPr>
                <a:t>預測結果</a:t>
              </a:r>
              <a:endParaRPr kumimoji="0" sz="1400" b="1" i="0" u="none" strike="noStrike" kern="0" cap="none" spc="0" normalizeH="0" baseline="0" noProof="0" dirty="0">
                <a:ln>
                  <a:noFill/>
                </a:ln>
                <a:solidFill>
                  <a:srgbClr val="757B89"/>
                </a:solidFill>
                <a:effectLst/>
                <a:uLnTx/>
                <a:uFillTx/>
                <a:latin typeface="Barlow"/>
                <a:ea typeface="Barlow"/>
                <a:cs typeface="Barlow"/>
                <a:sym typeface="Barlow"/>
              </a:endParaRPr>
            </a:p>
          </p:txBody>
        </p:sp>
        <p:sp>
          <p:nvSpPr>
            <p:cNvPr id="123" name="Google Shape;1726;p28">
              <a:extLst>
                <a:ext uri="{FF2B5EF4-FFF2-40B4-BE49-F238E27FC236}">
                  <a16:creationId xmlns:a16="http://schemas.microsoft.com/office/drawing/2014/main" id="{F984BC2D-887A-46FC-B35C-C5083231C65E}"/>
                </a:ext>
              </a:extLst>
            </p:cNvPr>
            <p:cNvSpPr txBox="1"/>
            <p:nvPr/>
          </p:nvSpPr>
          <p:spPr>
            <a:xfrm>
              <a:off x="1235825" y="3151825"/>
              <a:ext cx="1557445" cy="7374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rPr>
                <a:t>預測</a:t>
              </a:r>
              <a:r>
                <a:rPr kumimoji="0" lang="en-US" altLang="zh-TW" sz="1200" b="0" i="0" u="none" strike="noStrike" kern="0" cap="none" spc="0" normalizeH="0" baseline="0" noProof="0" dirty="0">
                  <a:ln>
                    <a:noFill/>
                  </a:ln>
                  <a:solidFill>
                    <a:srgbClr val="757B89"/>
                  </a:solidFill>
                  <a:effectLst/>
                  <a:uLnTx/>
                  <a:uFillTx/>
                  <a:latin typeface="Barlow"/>
                  <a:ea typeface="Barlow"/>
                  <a:cs typeface="Barlow"/>
                  <a:sym typeface="Barlow"/>
                </a:rPr>
                <a:t>2019/01/04</a:t>
              </a: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rPr>
                <a:t>的未來報酬率，並選出五檔最佳基金</a:t>
              </a:r>
              <a:endParaRPr kumimoji="0"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endParaRPr>
            </a:p>
          </p:txBody>
        </p:sp>
        <p:sp>
          <p:nvSpPr>
            <p:cNvPr id="125" name="Google Shape;1728;p28">
              <a:extLst>
                <a:ext uri="{FF2B5EF4-FFF2-40B4-BE49-F238E27FC236}">
                  <a16:creationId xmlns:a16="http://schemas.microsoft.com/office/drawing/2014/main" id="{AA90D932-69D6-4757-95CE-74108CF36E27}"/>
                </a:ext>
              </a:extLst>
            </p:cNvPr>
            <p:cNvSpPr/>
            <p:nvPr/>
          </p:nvSpPr>
          <p:spPr>
            <a:xfrm flipH="1">
              <a:off x="1083025" y="2306625"/>
              <a:ext cx="1834800" cy="143400"/>
            </a:xfrm>
            <a:prstGeom prst="parallelogram">
              <a:avLst>
                <a:gd name="adj" fmla="val 96952"/>
              </a:avLst>
            </a:prstGeom>
            <a:solidFill>
              <a:srgbClr val="DADC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000000"/>
                  </a:solidFill>
                  <a:effectLst/>
                  <a:uLnTx/>
                  <a:uFillTx/>
                  <a:latin typeface="Arial"/>
                  <a:cs typeface="Arial"/>
                  <a:sym typeface="Arial"/>
                </a:rPr>
                <a:t>  </a:t>
              </a:r>
              <a:endParaRPr kumimoji="0" sz="16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729;p28">
              <a:extLst>
                <a:ext uri="{FF2B5EF4-FFF2-40B4-BE49-F238E27FC236}">
                  <a16:creationId xmlns:a16="http://schemas.microsoft.com/office/drawing/2014/main" id="{0ECAE5D7-8A4D-4A53-BF61-30D0B762036A}"/>
                </a:ext>
              </a:extLst>
            </p:cNvPr>
            <p:cNvSpPr/>
            <p:nvPr/>
          </p:nvSpPr>
          <p:spPr>
            <a:xfrm>
              <a:off x="1083125" y="2460449"/>
              <a:ext cx="1834800" cy="143400"/>
            </a:xfrm>
            <a:prstGeom prst="parallelogram">
              <a:avLst>
                <a:gd name="adj" fmla="val 96952"/>
              </a:avLst>
            </a:prstGeom>
            <a:solidFill>
              <a:srgbClr val="B0B3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 name="Google Shape;1723;p28">
            <a:extLst>
              <a:ext uri="{FF2B5EF4-FFF2-40B4-BE49-F238E27FC236}">
                <a16:creationId xmlns:a16="http://schemas.microsoft.com/office/drawing/2014/main" id="{3094985A-9D06-405D-A692-598D300C812D}"/>
              </a:ext>
            </a:extLst>
          </p:cNvPr>
          <p:cNvGrpSpPr/>
          <p:nvPr/>
        </p:nvGrpSpPr>
        <p:grpSpPr>
          <a:xfrm>
            <a:off x="6885925" y="1898078"/>
            <a:ext cx="1683054" cy="1659633"/>
            <a:chOff x="1083025" y="2306625"/>
            <a:chExt cx="1834900" cy="1582600"/>
          </a:xfrm>
        </p:grpSpPr>
        <p:sp>
          <p:nvSpPr>
            <p:cNvPr id="129" name="Google Shape;1725;p28">
              <a:extLst>
                <a:ext uri="{FF2B5EF4-FFF2-40B4-BE49-F238E27FC236}">
                  <a16:creationId xmlns:a16="http://schemas.microsoft.com/office/drawing/2014/main" id="{110C26A4-E2D6-4123-A77F-E85AFE43A89E}"/>
                </a:ext>
              </a:extLst>
            </p:cNvPr>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zh-TW" altLang="en-US" sz="1400" b="1" i="0" u="none" strike="noStrike" kern="0" cap="none" spc="0" normalizeH="0" baseline="0" noProof="0" dirty="0">
                  <a:ln>
                    <a:noFill/>
                  </a:ln>
                  <a:solidFill>
                    <a:srgbClr val="757B89"/>
                  </a:solidFill>
                  <a:effectLst/>
                  <a:uLnTx/>
                  <a:uFillTx/>
                  <a:latin typeface="Barlow"/>
                  <a:ea typeface="Barlow"/>
                  <a:cs typeface="Barlow"/>
                  <a:sym typeface="Barlow"/>
                </a:rPr>
                <a:t>進行回測</a:t>
              </a:r>
              <a:endParaRPr kumimoji="0" sz="1400" b="1" i="0" u="none" strike="noStrike" kern="0" cap="none" spc="0" normalizeH="0" baseline="0" noProof="0" dirty="0">
                <a:ln>
                  <a:noFill/>
                </a:ln>
                <a:solidFill>
                  <a:srgbClr val="757B89"/>
                </a:solidFill>
                <a:effectLst/>
                <a:uLnTx/>
                <a:uFillTx/>
                <a:latin typeface="Barlow"/>
                <a:ea typeface="Barlow"/>
                <a:cs typeface="Barlow"/>
                <a:sym typeface="Barlow"/>
              </a:endParaRPr>
            </a:p>
          </p:txBody>
        </p:sp>
        <p:sp>
          <p:nvSpPr>
            <p:cNvPr id="130" name="Google Shape;1726;p28">
              <a:extLst>
                <a:ext uri="{FF2B5EF4-FFF2-40B4-BE49-F238E27FC236}">
                  <a16:creationId xmlns:a16="http://schemas.microsoft.com/office/drawing/2014/main" id="{4CBE4A49-9497-4F12-BBAA-822A7C6E7CFA}"/>
                </a:ext>
              </a:extLst>
            </p:cNvPr>
            <p:cNvSpPr txBox="1"/>
            <p:nvPr/>
          </p:nvSpPr>
          <p:spPr>
            <a:xfrm>
              <a:off x="1215699" y="3151825"/>
              <a:ext cx="1525225" cy="7374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rPr>
                <a:t>使用</a:t>
              </a:r>
              <a:r>
                <a:rPr kumimoji="0" lang="en-US" altLang="zh-TW" sz="1200" b="0" i="0" u="none" strike="noStrike" kern="0" cap="none" spc="0" normalizeH="0" baseline="0" noProof="0" dirty="0">
                  <a:ln>
                    <a:noFill/>
                  </a:ln>
                  <a:solidFill>
                    <a:srgbClr val="757B89"/>
                  </a:solidFill>
                  <a:effectLst/>
                  <a:uLnTx/>
                  <a:uFillTx/>
                  <a:latin typeface="Barlow"/>
                  <a:ea typeface="Barlow"/>
                  <a:cs typeface="Barlow"/>
                  <a:sym typeface="Barlow"/>
                </a:rPr>
                <a:t>2019/01/07</a:t>
              </a:r>
              <a:r>
                <a:rPr kumimoji="0" lang="zh-TW" altLang="en-US"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rPr>
                <a:t>後資料，檢驗模型選出的五檔基金是否能贏過</a:t>
              </a:r>
              <a:r>
                <a:rPr kumimoji="0" lang="en-US" altLang="zh-TW"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rPr>
                <a:t>benchmark</a:t>
              </a:r>
              <a:endParaRPr kumimoji="0" sz="1200" b="0" i="0" u="none" strike="noStrike" kern="0" cap="none" spc="0" normalizeH="0" baseline="0" noProof="0" dirty="0">
                <a:ln>
                  <a:noFill/>
                </a:ln>
                <a:solidFill>
                  <a:srgbClr val="757B89"/>
                </a:solidFill>
                <a:effectLst/>
                <a:uLnTx/>
                <a:uFillTx/>
                <a:latin typeface="微軟正黑體" panose="020B0604030504040204" pitchFamily="34" charset="-120"/>
                <a:ea typeface="微軟正黑體" panose="020B0604030504040204" pitchFamily="34" charset="-120"/>
                <a:cs typeface="Barlow"/>
                <a:sym typeface="Barlow"/>
              </a:endParaRPr>
            </a:p>
          </p:txBody>
        </p:sp>
        <p:sp>
          <p:nvSpPr>
            <p:cNvPr id="132" name="Google Shape;1728;p28">
              <a:extLst>
                <a:ext uri="{FF2B5EF4-FFF2-40B4-BE49-F238E27FC236}">
                  <a16:creationId xmlns:a16="http://schemas.microsoft.com/office/drawing/2014/main" id="{0AF1EAA4-267C-4BF8-B858-990187F747B8}"/>
                </a:ext>
              </a:extLst>
            </p:cNvPr>
            <p:cNvSpPr/>
            <p:nvPr/>
          </p:nvSpPr>
          <p:spPr>
            <a:xfrm flipH="1">
              <a:off x="1083025" y="2306625"/>
              <a:ext cx="1834800" cy="143400"/>
            </a:xfrm>
            <a:prstGeom prst="parallelogram">
              <a:avLst>
                <a:gd name="adj" fmla="val 96952"/>
              </a:avLst>
            </a:prstGeom>
            <a:solidFill>
              <a:srgbClr val="DADC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000000"/>
                  </a:solidFill>
                  <a:effectLst/>
                  <a:uLnTx/>
                  <a:uFillTx/>
                  <a:latin typeface="Arial"/>
                  <a:cs typeface="Arial"/>
                  <a:sym typeface="Arial"/>
                </a:rPr>
                <a:t>  </a:t>
              </a:r>
              <a:endParaRPr kumimoji="0" sz="1600" b="0" i="0" u="none" strike="noStrike" kern="0" cap="none" spc="0" normalizeH="0" baseline="0" noProof="0">
                <a:ln>
                  <a:noFill/>
                </a:ln>
                <a:solidFill>
                  <a:srgbClr val="000000"/>
                </a:solidFill>
                <a:effectLst/>
                <a:uLnTx/>
                <a:uFillTx/>
                <a:latin typeface="Arial"/>
                <a:cs typeface="Arial"/>
                <a:sym typeface="Arial"/>
              </a:endParaRPr>
            </a:p>
          </p:txBody>
        </p:sp>
        <p:sp>
          <p:nvSpPr>
            <p:cNvPr id="133" name="Google Shape;1729;p28">
              <a:extLst>
                <a:ext uri="{FF2B5EF4-FFF2-40B4-BE49-F238E27FC236}">
                  <a16:creationId xmlns:a16="http://schemas.microsoft.com/office/drawing/2014/main" id="{89295B5C-1637-4EB6-89DD-16D3622B76BD}"/>
                </a:ext>
              </a:extLst>
            </p:cNvPr>
            <p:cNvSpPr/>
            <p:nvPr/>
          </p:nvSpPr>
          <p:spPr>
            <a:xfrm>
              <a:off x="1083125" y="2460449"/>
              <a:ext cx="1834800" cy="143400"/>
            </a:xfrm>
            <a:prstGeom prst="parallelogram">
              <a:avLst>
                <a:gd name="adj" fmla="val 96952"/>
              </a:avLst>
            </a:prstGeom>
            <a:solidFill>
              <a:srgbClr val="B0B3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 name="Google Shape;1719;p28">
            <a:extLst>
              <a:ext uri="{FF2B5EF4-FFF2-40B4-BE49-F238E27FC236}">
                <a16:creationId xmlns:a16="http://schemas.microsoft.com/office/drawing/2014/main" id="{D772CCCB-7B82-4E5A-B168-74635F8B86F1}"/>
              </a:ext>
            </a:extLst>
          </p:cNvPr>
          <p:cNvSpPr txBox="1"/>
          <p:nvPr/>
        </p:nvSpPr>
        <p:spPr>
          <a:xfrm>
            <a:off x="663005" y="2773509"/>
            <a:ext cx="1527005" cy="71950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30000"/>
              </a:lnSpc>
              <a:spcBef>
                <a:spcPts val="0"/>
              </a:spcBef>
              <a:spcAft>
                <a:spcPts val="0"/>
              </a:spcAft>
              <a:buClr>
                <a:srgbClr val="00809E"/>
              </a:buClr>
              <a:buSzTx/>
              <a:buFont typeface="Arial"/>
              <a:buNone/>
              <a:tabLst/>
              <a:defRPr/>
            </a:pPr>
            <a:r>
              <a:rPr kumimoji="0" lang="zh-TW" altLang="en-US"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Arial"/>
                <a:sym typeface="Arial"/>
              </a:rPr>
              <a:t>利用處理後淨值資料計算報酬率，再計算出</a:t>
            </a:r>
            <a:r>
              <a:rPr kumimoji="0" lang="en-US" altLang="zh-TW"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Arial"/>
                <a:sym typeface="Arial"/>
              </a:rPr>
              <a:t>13</a:t>
            </a:r>
            <a:r>
              <a:rPr kumimoji="0" lang="zh-TW" altLang="en-US" sz="1200" b="0" i="0" u="none" strike="noStrike" kern="0" cap="none" spc="0" normalizeH="0" baseline="0" noProof="0" dirty="0">
                <a:ln>
                  <a:noFill/>
                </a:ln>
                <a:solidFill>
                  <a:srgbClr val="007BB9"/>
                </a:solidFill>
                <a:effectLst/>
                <a:uLnTx/>
                <a:uFillTx/>
                <a:latin typeface="微軟正黑體" panose="020B0604030504040204" pitchFamily="34" charset="-120"/>
                <a:ea typeface="微軟正黑體" panose="020B0604030504040204" pitchFamily="34" charset="-120"/>
                <a:cs typeface="Arial"/>
                <a:sym typeface="Arial"/>
              </a:rPr>
              <a:t>個特徵值</a:t>
            </a:r>
            <a:endParaRPr kumimoji="0" lang="en-US" altLang="zh-TW" sz="1400" b="0" i="0" u="none" strike="noStrike" kern="0" cap="none" spc="0" normalizeH="0" baseline="0" noProof="0" dirty="0">
              <a:ln>
                <a:noFill/>
              </a:ln>
              <a:solidFill>
                <a:srgbClr val="007BB9"/>
              </a:solidFill>
              <a:effectLst/>
              <a:uLnTx/>
              <a:uFillTx/>
              <a:latin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5C6EC53-0B5E-4C16-9238-2926485A97C4}"/>
              </a:ext>
            </a:extLst>
          </p:cNvPr>
          <p:cNvSpPr>
            <a:spLocks noGrp="1"/>
          </p:cNvSpPr>
          <p:nvPr>
            <p:ph type="title"/>
          </p:nvPr>
        </p:nvSpPr>
        <p:spPr>
          <a:xfrm>
            <a:off x="457200" y="497552"/>
            <a:ext cx="8686800" cy="1082700"/>
          </a:xfrm>
        </p:spPr>
        <p:txBody>
          <a:bodyPr/>
          <a:lstStyle/>
          <a:p>
            <a:r>
              <a:rPr lang="zh-TW" altLang="en-US" dirty="0">
                <a:latin typeface="微軟正黑體" panose="020B0604030504040204" pitchFamily="34" charset="-120"/>
                <a:ea typeface="微軟正黑體" panose="020B0604030504040204" pitchFamily="34" charset="-120"/>
              </a:rPr>
              <a:t>機器學習</a:t>
            </a:r>
            <a:r>
              <a:rPr lang="en-US" altLang="zh-TW" sz="3200" dirty="0"/>
              <a:t>—</a:t>
            </a:r>
            <a:r>
              <a:rPr lang="zh-TW" altLang="en-US" sz="3200" dirty="0">
                <a:latin typeface="微軟正黑體" panose="020B0604030504040204" pitchFamily="34" charset="-120"/>
                <a:ea typeface="微軟正黑體" panose="020B0604030504040204" pitchFamily="34" charset="-120"/>
              </a:rPr>
              <a:t>特徵值</a:t>
            </a:r>
            <a:r>
              <a:rPr lang="en-US" altLang="zh-TW" sz="3200" dirty="0">
                <a:latin typeface="微軟正黑體" panose="020B0604030504040204" pitchFamily="34" charset="-120"/>
                <a:ea typeface="微軟正黑體" panose="020B0604030504040204" pitchFamily="34" charset="-120"/>
              </a:rPr>
              <a:t> X </a:t>
            </a:r>
            <a:r>
              <a:rPr lang="zh-TW" altLang="en-US" sz="3200" dirty="0">
                <a:latin typeface="微軟正黑體" panose="020B0604030504040204" pitchFamily="34" charset="-120"/>
                <a:ea typeface="微軟正黑體" panose="020B0604030504040204" pitchFamily="34" charset="-120"/>
              </a:rPr>
              <a:t>與預測項</a:t>
            </a:r>
            <a:r>
              <a:rPr lang="en-US" altLang="zh-TW" sz="3200" dirty="0">
                <a:latin typeface="微軟正黑體" panose="020B0604030504040204" pitchFamily="34" charset="-120"/>
                <a:ea typeface="微軟正黑體" panose="020B0604030504040204" pitchFamily="34" charset="-120"/>
              </a:rPr>
              <a:t> Y</a:t>
            </a:r>
            <a:endParaRPr lang="zh-TW" altLang="en-US" dirty="0">
              <a:latin typeface="微軟正黑體" panose="020B0604030504040204" pitchFamily="34" charset="-120"/>
              <a:ea typeface="微軟正黑體" panose="020B0604030504040204" pitchFamily="34" charset="-120"/>
            </a:endParaRPr>
          </a:p>
        </p:txBody>
      </p:sp>
      <p:sp>
        <p:nvSpPr>
          <p:cNvPr id="5" name="投影片編號版面配置區 4">
            <a:extLst>
              <a:ext uri="{FF2B5EF4-FFF2-40B4-BE49-F238E27FC236}">
                <a16:creationId xmlns:a16="http://schemas.microsoft.com/office/drawing/2014/main" id="{73713C8E-84C6-4352-A1F6-92BDF10E353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smtClean="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13</a:t>
            </a:fld>
            <a:endParaRPr kumimoji="0" lang="en" sz="1200" b="0" i="0" u="none" strike="noStrike" kern="0" cap="none" spc="0" normalizeH="0" baseline="0" noProof="0" dirty="0">
              <a:ln>
                <a:noFill/>
              </a:ln>
              <a:solidFill>
                <a:srgbClr val="FFFFFF"/>
              </a:solidFill>
              <a:effectLst/>
              <a:uLnTx/>
              <a:uFillTx/>
              <a:latin typeface="Barlow Light"/>
              <a:sym typeface="Barlow Light"/>
            </a:endParaRPr>
          </a:p>
        </p:txBody>
      </p:sp>
      <p:sp>
        <p:nvSpPr>
          <p:cNvPr id="6" name="Google Shape;1705;p28">
            <a:extLst>
              <a:ext uri="{FF2B5EF4-FFF2-40B4-BE49-F238E27FC236}">
                <a16:creationId xmlns:a16="http://schemas.microsoft.com/office/drawing/2014/main" id="{9E417A0F-5FBB-4B03-9E0F-85793EED03E2}"/>
              </a:ext>
            </a:extLst>
          </p:cNvPr>
          <p:cNvSpPr txBox="1">
            <a:spLocks noGrp="1"/>
          </p:cNvSpPr>
          <p:nvPr>
            <p:ph type="body" idx="1"/>
          </p:nvPr>
        </p:nvSpPr>
        <p:spPr>
          <a:xfrm>
            <a:off x="255181" y="1146950"/>
            <a:ext cx="8431619" cy="3996550"/>
          </a:xfrm>
          <a:prstGeom prst="rect">
            <a:avLst/>
          </a:prstGeom>
          <a:noFill/>
          <a:ln>
            <a:noFill/>
          </a:ln>
        </p:spPr>
        <p:txBody>
          <a:bodyPr spcFirstLastPara="1" wrap="square" lIns="91425" tIns="91425" rIns="91425" bIns="91425" numCol="2" anchor="t" anchorCtr="0">
            <a:noAutofit/>
          </a:bodyPr>
          <a:lstStyle/>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X1: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a:t>
            </a:r>
            <a:r>
              <a:rPr lang="zh-TW" altLang="en-US" dirty="0">
                <a:latin typeface="微軟正黑體" panose="020B0604030504040204" pitchFamily="34" charset="-120"/>
                <a:ea typeface="微軟正黑體" panose="020B0604030504040204" pitchFamily="34" charset="-120"/>
                <a:cs typeface="Times New Roman" panose="02020603050405020304" pitchFamily="18" charset="0"/>
              </a:rPr>
              <a:t>的</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平均</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數</a:t>
            </a:r>
            <a:endParaRPr lang="en-US" altLang="zh-TW"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X2: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的</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標準差</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X3:</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的</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偏</a:t>
            </a:r>
            <a:r>
              <a:rPr lang="zh-TW" altLang="en-US" dirty="0">
                <a:latin typeface="微軟正黑體" panose="020B0604030504040204" pitchFamily="34" charset="-120"/>
                <a:ea typeface="微軟正黑體" panose="020B0604030504040204" pitchFamily="34" charset="-120"/>
                <a:cs typeface="Times New Roman" panose="02020603050405020304" pitchFamily="18" charset="0"/>
              </a:rPr>
              <a:t>態係數</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X4:</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的</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峰度</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X5:</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的差分</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X6: </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報酬率的負標準差</a:t>
            </a:r>
            <a:endParaRPr lang="en-US" altLang="zh-TW"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X7:</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zh-TW" altLang="zh-TW" dirty="0">
                <a:effectLst/>
                <a:latin typeface="微軟正黑體" panose="020B0604030504040204" pitchFamily="34" charset="-120"/>
                <a:ea typeface="微軟正黑體" panose="020B0604030504040204" pitchFamily="34" charset="-120"/>
                <a:cs typeface="Times New Roman" panose="02020603050405020304" pitchFamily="18" charset="0"/>
              </a:rPr>
              <a:t>報酬率相對</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該類平均的比率</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X8:</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alpha</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（超額報酬）</a:t>
            </a:r>
            <a:endParaRPr lang="en-US" altLang="zh-TW"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X9:</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beta</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（市場報酬）</a:t>
            </a:r>
            <a:endParaRPr lang="en-US" altLang="zh-TW"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X10:</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Max Drawdown</a:t>
            </a:r>
            <a:r>
              <a:rPr lang="zh-TW" altLang="en-US" dirty="0">
                <a:latin typeface="微軟正黑體" panose="020B0604030504040204" pitchFamily="34" charset="-120"/>
                <a:ea typeface="微軟正黑體" panose="020B0604030504040204" pitchFamily="34" charset="-120"/>
                <a:cs typeface="Times New Roman" panose="02020603050405020304" pitchFamily="18" charset="0"/>
              </a:rPr>
              <a:t>（</a:t>
            </a:r>
            <a:r>
              <a:rPr lang="zh-TW" altLang="zh-TW" dirty="0">
                <a:latin typeface="微軟正黑體" panose="020B0604030504040204" pitchFamily="34" charset="-120"/>
                <a:ea typeface="微軟正黑體" panose="020B0604030504040204" pitchFamily="34" charset="-120"/>
                <a:cs typeface="Times New Roman" panose="02020603050405020304" pitchFamily="18" charset="0"/>
              </a:rPr>
              <a:t>最大回撤</a:t>
            </a:r>
            <a:r>
              <a:rPr lang="zh-TW" altLang="en-US" dirty="0">
                <a:latin typeface="微軟正黑體" panose="020B0604030504040204" pitchFamily="34" charset="-120"/>
                <a:ea typeface="微軟正黑體" panose="020B0604030504040204" pitchFamily="34" charset="-120"/>
                <a:cs typeface="Times New Roman" panose="02020603050405020304" pitchFamily="18" charset="0"/>
              </a:rPr>
              <a:t>）</a:t>
            </a:r>
            <a:r>
              <a:rPr lang="en-US" altLang="zh-TW" dirty="0">
                <a:latin typeface="微軟正黑體" panose="020B0604030504040204" pitchFamily="34" charset="-120"/>
                <a:ea typeface="微軟正黑體" panose="020B0604030504040204" pitchFamily="34" charset="-120"/>
                <a:cs typeface="Times New Roman" panose="02020603050405020304" pitchFamily="18" charset="0"/>
              </a:rPr>
              <a:t> </a:t>
            </a:r>
          </a:p>
          <a:p>
            <a:pPr marL="171450" lvl="0" indent="-17145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X11</a:t>
            </a:r>
            <a:r>
              <a:rPr lang="en-US" altLang="zh-TW" dirty="0">
                <a:latin typeface="微軟正黑體" panose="020B0604030504040204" pitchFamily="34" charset="-120"/>
                <a:ea typeface="微軟正黑體" panose="020B0604030504040204" pitchFamily="34" charset="-120"/>
                <a:cs typeface="Times New Roman" panose="02020603050405020304" pitchFamily="18" charset="0"/>
              </a:rPr>
              <a:t>: Sharpe ratio</a:t>
            </a:r>
            <a:endPar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latin typeface="微軟正黑體" panose="020B0604030504040204" pitchFamily="34" charset="-120"/>
                <a:ea typeface="微軟正黑體" panose="020B0604030504040204" pitchFamily="34" charset="-120"/>
                <a:cs typeface="Times New Roman" panose="02020603050405020304" pitchFamily="18" charset="0"/>
              </a:rPr>
              <a:t>X12: S</a:t>
            </a: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ortino ratio</a:t>
            </a:r>
            <a:endParaRPr lang="en-US" altLang="zh-TW"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gn="l" rtl="0">
              <a:lnSpc>
                <a:spcPct val="200000"/>
              </a:lnSpc>
              <a:spcBef>
                <a:spcPts val="0"/>
              </a:spcBef>
              <a:buFont typeface="Arial" panose="020B0604020202020204" pitchFamily="34" charset="0"/>
              <a:buChar char="•"/>
            </a:pP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X13:</a:t>
            </a:r>
            <a:r>
              <a:rPr lang="zh-TW" altLang="en-US" dirty="0">
                <a:effectLst/>
                <a:latin typeface="微軟正黑體" panose="020B0604030504040204" pitchFamily="34" charset="-120"/>
                <a:ea typeface="微軟正黑體" panose="020B0604030504040204" pitchFamily="34" charset="-120"/>
                <a:cs typeface="Times New Roman" panose="02020603050405020304" pitchFamily="18" charset="0"/>
              </a:rPr>
              <a:t> </a:t>
            </a:r>
            <a:r>
              <a:rPr lang="en-US" altLang="zh-TW" dirty="0">
                <a:latin typeface="微軟正黑體" panose="020B0604030504040204" pitchFamily="34" charset="-120"/>
                <a:ea typeface="微軟正黑體" panose="020B0604030504040204" pitchFamily="34" charset="-120"/>
                <a:cs typeface="Times New Roman" panose="02020603050405020304" pitchFamily="18" charset="0"/>
              </a:rPr>
              <a:t>C</a:t>
            </a:r>
            <a:r>
              <a:rPr lang="en-US" altLang="zh-TW" dirty="0">
                <a:effectLst/>
                <a:latin typeface="微軟正黑體" panose="020B0604030504040204" pitchFamily="34" charset="-120"/>
                <a:ea typeface="微軟正黑體" panose="020B0604030504040204" pitchFamily="34" charset="-120"/>
                <a:cs typeface="Times New Roman" panose="02020603050405020304" pitchFamily="18" charset="0"/>
              </a:rPr>
              <a:t>almar ratio</a:t>
            </a:r>
          </a:p>
          <a:p>
            <a:pPr marL="171450" lvl="0" indent="-171450" algn="l" rtl="0">
              <a:lnSpc>
                <a:spcPct val="200000"/>
              </a:lnSpc>
              <a:spcBef>
                <a:spcPts val="0"/>
              </a:spcBef>
              <a:buFont typeface="Arial" panose="020B0604020202020204" pitchFamily="34" charset="0"/>
              <a:buChar char="•"/>
            </a:pPr>
            <a:r>
              <a:rPr lang="en-US" dirty="0">
                <a:solidFill>
                  <a:schemeClr val="accent2"/>
                </a:solidFill>
                <a:latin typeface="微軟正黑體" panose="020B0604030504040204" pitchFamily="34" charset="-120"/>
                <a:ea typeface="微軟正黑體" panose="020B0604030504040204" pitchFamily="34" charset="-120"/>
                <a:cs typeface="Times New Roman" panose="02020603050405020304" pitchFamily="18" charset="0"/>
                <a:sym typeface="Barlow"/>
              </a:rPr>
              <a:t>Y: 一年後報酬率</a:t>
            </a:r>
            <a:endParaRPr lang="en-US"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Tree>
    <p:extLst>
      <p:ext uri="{BB962C8B-B14F-4D97-AF65-F5344CB8AC3E}">
        <p14:creationId xmlns:p14="http://schemas.microsoft.com/office/powerpoint/2010/main" val="3403672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lvl="0"/>
            <a:r>
              <a:rPr lang="zh-TW" altLang="en-US" dirty="0">
                <a:latin typeface="微軟正黑體" panose="020B0604030504040204" pitchFamily="34" charset="-120"/>
                <a:ea typeface="微軟正黑體" panose="020B0604030504040204" pitchFamily="34" charset="-120"/>
              </a:rPr>
              <a:t>機器學習</a:t>
            </a:r>
            <a:r>
              <a:rPr lang="en-US" altLang="zh-TW" sz="3200" dirty="0"/>
              <a:t>—</a:t>
            </a:r>
            <a:r>
              <a:rPr lang="zh-TW" altLang="en-US" sz="3200" dirty="0">
                <a:latin typeface="微軟正黑體" panose="020B0604030504040204" pitchFamily="34" charset="-120"/>
                <a:ea typeface="微軟正黑體" panose="020B0604030504040204" pitchFamily="34" charset="-120"/>
              </a:rPr>
              <a:t>模型與作法</a:t>
            </a:r>
            <a:endParaRPr dirty="0">
              <a:latin typeface="微軟正黑體" panose="020B0604030504040204" pitchFamily="34" charset="-120"/>
              <a:ea typeface="微軟正黑體" panose="020B0604030504040204" pitchFamily="34" charset="-120"/>
            </a:endParaRPr>
          </a:p>
        </p:txBody>
      </p:sp>
      <p:sp>
        <p:nvSpPr>
          <p:cNvPr id="347" name="Google Shape;347;p1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smtClean="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14</a:t>
            </a:fld>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54" name="矩形 53">
            <a:extLst>
              <a:ext uri="{FF2B5EF4-FFF2-40B4-BE49-F238E27FC236}">
                <a16:creationId xmlns:a16="http://schemas.microsoft.com/office/drawing/2014/main" id="{ABE7199F-CE0C-440B-A3C4-799946F3F7C6}"/>
              </a:ext>
            </a:extLst>
          </p:cNvPr>
          <p:cNvSpPr/>
          <p:nvPr/>
        </p:nvSpPr>
        <p:spPr>
          <a:xfrm>
            <a:off x="1514816" y="1768880"/>
            <a:ext cx="2759901" cy="2560422"/>
          </a:xfrm>
          <a:prstGeom prst="rect">
            <a:avLst/>
          </a:prstGeom>
          <a:solidFill>
            <a:schemeClr val="accent2">
              <a:lumMod val="40000"/>
              <a:lumOff val="60000"/>
              <a:alpha val="24000"/>
            </a:schemeClr>
          </a:solidFill>
          <a:ln w="12700" cmpd="sng">
            <a:solidFill>
              <a:srgbClr val="007BB9"/>
            </a:solidFill>
            <a:miter lim="800000"/>
            <a:headEnd/>
            <a:tailEnd/>
          </a:ln>
        </p:spPr>
        <p:txBody>
          <a:bodyPr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CN" altLang="en-US" sz="1400" b="0" i="0" u="none" strike="noStrike" kern="0" cap="none" spc="0" normalizeH="0" baseline="0" noProof="0">
              <a:ln>
                <a:noFill/>
              </a:ln>
              <a:solidFill>
                <a:srgbClr val="3A3F50"/>
              </a:solidFill>
              <a:effectLst/>
              <a:uLnTx/>
              <a:uFillTx/>
              <a:latin typeface="Arial"/>
              <a:cs typeface="Arial"/>
              <a:sym typeface="Arial"/>
            </a:endParaRPr>
          </a:p>
        </p:txBody>
      </p:sp>
      <p:sp>
        <p:nvSpPr>
          <p:cNvPr id="55" name="AutoShape 12">
            <a:extLst>
              <a:ext uri="{FF2B5EF4-FFF2-40B4-BE49-F238E27FC236}">
                <a16:creationId xmlns:a16="http://schemas.microsoft.com/office/drawing/2014/main" id="{D5E93BA8-8864-45A2-85E4-098DD3F54404}"/>
              </a:ext>
            </a:extLst>
          </p:cNvPr>
          <p:cNvSpPr>
            <a:spLocks noChangeArrowheads="1"/>
          </p:cNvSpPr>
          <p:nvPr/>
        </p:nvSpPr>
        <p:spPr bwMode="auto">
          <a:xfrm>
            <a:off x="1506504" y="1472587"/>
            <a:ext cx="2776526" cy="592586"/>
          </a:xfrm>
          <a:prstGeom prst="homePlate">
            <a:avLst>
              <a:gd name="adj" fmla="val 63872"/>
            </a:avLst>
          </a:prstGeom>
          <a:solidFill>
            <a:schemeClr val="accent2"/>
          </a:solidFill>
          <a:ln w="9525">
            <a:noFill/>
            <a:miter lim="800000"/>
            <a:headEnd/>
            <a:tailEnd/>
          </a:ln>
        </p:spPr>
        <p:txBody>
          <a:bodyPr wrap="none" lIns="68567" tIns="34284" rIns="68567" bIns="34284"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600" b="1" i="0" u="none" strike="noStrike" kern="0" cap="none" spc="0" normalizeH="0" baseline="0" noProof="0" dirty="0">
                <a:ln>
                  <a:noFill/>
                </a:ln>
                <a:solidFill>
                  <a:prstClr val="white"/>
                </a:solidFill>
                <a:effectLst/>
                <a:uLnTx/>
                <a:uFillTx/>
                <a:latin typeface="微軟正黑體" panose="020B0604030504040204" pitchFamily="34" charset="-120"/>
                <a:ea typeface="微軟正黑體" panose="020B0604030504040204" pitchFamily="34" charset="-120"/>
                <a:cs typeface="Arial"/>
                <a:sym typeface="Arial"/>
              </a:rPr>
              <a:t>作法一</a:t>
            </a:r>
            <a:endParaRPr kumimoji="0" lang="zh-CN" altLang="en-US" sz="1600" b="1" i="0" u="none" strike="noStrike" kern="0" cap="none" spc="0" normalizeH="0" baseline="0" noProof="0" dirty="0">
              <a:ln>
                <a:noFill/>
              </a:ln>
              <a:solidFill>
                <a:prstClr val="white"/>
              </a:solidFill>
              <a:effectLst/>
              <a:uLnTx/>
              <a:uFillTx/>
              <a:latin typeface="微軟正黑體" panose="020B0604030504040204" pitchFamily="34" charset="-120"/>
              <a:ea typeface="微軟正黑體" panose="020B0604030504040204" pitchFamily="34" charset="-120"/>
              <a:cs typeface="Arial"/>
              <a:sym typeface="Arial"/>
            </a:endParaRPr>
          </a:p>
        </p:txBody>
      </p:sp>
      <p:sp>
        <p:nvSpPr>
          <p:cNvPr id="56" name="TextBox 4">
            <a:extLst>
              <a:ext uri="{FF2B5EF4-FFF2-40B4-BE49-F238E27FC236}">
                <a16:creationId xmlns:a16="http://schemas.microsoft.com/office/drawing/2014/main" id="{01E6897C-9A84-402A-9836-4BB7909A332D}"/>
              </a:ext>
            </a:extLst>
          </p:cNvPr>
          <p:cNvSpPr txBox="1"/>
          <p:nvPr/>
        </p:nvSpPr>
        <p:spPr>
          <a:xfrm>
            <a:off x="1568829" y="2104233"/>
            <a:ext cx="2722512" cy="2561074"/>
          </a:xfrm>
          <a:prstGeom prst="rect">
            <a:avLst/>
          </a:prstGeom>
          <a:noFill/>
        </p:spPr>
        <p:txBody>
          <a:bodyPr wrap="square" lIns="68567" tIns="34284" rIns="68567" bIns="34284" rtlCol="0">
            <a:spAutoFit/>
          </a:bodyPr>
          <a:lstStyle/>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zh-TW"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rPr>
              <a:t>每個基金建立模型</a:t>
            </a:r>
            <a:endParaRPr kumimoji="0" lang="en-US" altLang="zh-TW"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en-US"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rPr>
              <a:t>模型：</a:t>
            </a:r>
            <a:endParaRPr kumimoji="0" lang="en-US" altLang="zh-TW"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1"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Linear Regression</a:t>
            </a:r>
          </a:p>
          <a:p>
            <a:pPr marL="285750" marR="0" lvl="1"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Ridge</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a:t>
            </a: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Regression</a:t>
            </a:r>
          </a:p>
          <a:p>
            <a:pPr marL="285750" marR="0" lvl="1"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Lasso</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a:t>
            </a: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Regression</a:t>
            </a:r>
          </a:p>
          <a:p>
            <a:pPr marL="285750" marR="0" lvl="1"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SVR</a:t>
            </a: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endParaRPr kumimoji="0" lang="en-US" altLang="zh-TW" sz="1400" b="0" i="0" u="none" strike="noStrike" kern="0" cap="none" spc="0" normalizeH="0" baseline="0" noProof="0" dirty="0">
              <a:ln>
                <a:noFill/>
              </a:ln>
              <a:solidFill>
                <a:srgbClr val="000000"/>
              </a:solidFill>
              <a:effectLst/>
              <a:uLnTx/>
              <a:uFillTx/>
              <a:latin typeface="Arial"/>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endParaRPr kumimoji="0" lang="en-US" altLang="zh-TW" sz="1400" b="0" i="0" u="none" strike="noStrike" kern="0" cap="none" spc="0" normalizeH="0" baseline="0" noProof="0" dirty="0">
              <a:ln>
                <a:noFill/>
              </a:ln>
              <a:solidFill>
                <a:srgbClr val="000000"/>
              </a:solidFill>
              <a:effectLst/>
              <a:uLnTx/>
              <a:uFillTx/>
              <a:latin typeface="Arial"/>
              <a:cs typeface="Arial"/>
              <a:sym typeface="Arial"/>
            </a:endParaRPr>
          </a:p>
          <a:p>
            <a:pPr marL="228600" marR="0" lvl="0" indent="-228600" algn="l" defTabSz="914400" rtl="0" eaLnBrk="1" fontAlgn="auto" latinLnBrk="0" hangingPunct="1">
              <a:lnSpc>
                <a:spcPct val="130000"/>
              </a:lnSpc>
              <a:spcBef>
                <a:spcPts val="0"/>
              </a:spcBef>
              <a:spcAft>
                <a:spcPts val="0"/>
              </a:spcAft>
              <a:buClr>
                <a:srgbClr val="000000"/>
              </a:buClr>
              <a:buSzTx/>
              <a:buFont typeface="Arial"/>
              <a:buAutoNum type="arabicPeriod"/>
              <a:tabLst/>
              <a:defRPr/>
            </a:pPr>
            <a:endPar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endParaRPr>
          </a:p>
        </p:txBody>
      </p:sp>
      <p:sp>
        <p:nvSpPr>
          <p:cNvPr id="57" name="矩形 56">
            <a:extLst>
              <a:ext uri="{FF2B5EF4-FFF2-40B4-BE49-F238E27FC236}">
                <a16:creationId xmlns:a16="http://schemas.microsoft.com/office/drawing/2014/main" id="{8DB8D9C9-95B6-4EA8-9A16-BFA5F2141A59}"/>
              </a:ext>
            </a:extLst>
          </p:cNvPr>
          <p:cNvSpPr/>
          <p:nvPr/>
        </p:nvSpPr>
        <p:spPr>
          <a:xfrm>
            <a:off x="4869284" y="1752243"/>
            <a:ext cx="2768214" cy="2560422"/>
          </a:xfrm>
          <a:prstGeom prst="rect">
            <a:avLst/>
          </a:prstGeom>
          <a:solidFill>
            <a:schemeClr val="bg2">
              <a:lumMod val="40000"/>
              <a:lumOff val="60000"/>
              <a:alpha val="24000"/>
            </a:schemeClr>
          </a:solidFill>
          <a:ln w="12700" cmpd="sng">
            <a:solidFill>
              <a:schemeClr val="bg2">
                <a:lumMod val="60000"/>
                <a:lumOff val="40000"/>
              </a:schemeClr>
            </a:solidFill>
            <a:miter lim="800000"/>
            <a:headEnd/>
            <a:tailEnd/>
          </a:ln>
        </p:spPr>
        <p:txBody>
          <a:bodyPr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CN" altLang="en-US" sz="1400" b="0" i="0" u="none" strike="noStrike" kern="0" cap="none" spc="0" normalizeH="0" baseline="0" noProof="0">
              <a:ln>
                <a:noFill/>
              </a:ln>
              <a:solidFill>
                <a:srgbClr val="3A3F50"/>
              </a:solidFill>
              <a:effectLst/>
              <a:uLnTx/>
              <a:uFillTx/>
              <a:latin typeface="微軟正黑體" panose="020B0604030504040204" pitchFamily="34" charset="-120"/>
              <a:ea typeface="微軟正黑體" panose="020B0604030504040204" pitchFamily="34" charset="-120"/>
              <a:cs typeface="Arial"/>
              <a:sym typeface="Arial"/>
            </a:endParaRPr>
          </a:p>
        </p:txBody>
      </p:sp>
      <p:sp>
        <p:nvSpPr>
          <p:cNvPr id="59" name="TextBox 8">
            <a:extLst>
              <a:ext uri="{FF2B5EF4-FFF2-40B4-BE49-F238E27FC236}">
                <a16:creationId xmlns:a16="http://schemas.microsoft.com/office/drawing/2014/main" id="{6D13AC25-ACD9-4E3A-B4AA-0C18439159EF}"/>
              </a:ext>
            </a:extLst>
          </p:cNvPr>
          <p:cNvSpPr txBox="1"/>
          <p:nvPr/>
        </p:nvSpPr>
        <p:spPr>
          <a:xfrm>
            <a:off x="4977310" y="2065173"/>
            <a:ext cx="2668500" cy="2281062"/>
          </a:xfrm>
          <a:prstGeom prst="rect">
            <a:avLst/>
          </a:prstGeom>
          <a:noFill/>
        </p:spPr>
        <p:txBody>
          <a:bodyPr wrap="square" lIns="68567" tIns="34284" rIns="68567" bIns="34284" rtlCol="0">
            <a:spAutoFit/>
          </a:bodyPr>
          <a:lstStyle/>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en-US"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rPr>
              <a:t>每個類別建立模型，相同類裡的基金使用相同模型</a:t>
            </a:r>
            <a:endParaRPr kumimoji="0" lang="en-US" altLang="zh-TW"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Wingdings" panose="05000000000000000000" pitchFamily="2" charset="2"/>
              <a:buChar char="u"/>
              <a:tabLst/>
              <a:defRPr/>
            </a:pPr>
            <a:r>
              <a:rPr kumimoji="0" lang="zh-TW" altLang="en-US" sz="1400" b="0" i="0" u="none" strike="noStrike" kern="0" cap="none" spc="0" normalizeH="0" baseline="0" noProof="0" dirty="0">
                <a:ln>
                  <a:noFill/>
                </a:ln>
                <a:solidFill>
                  <a:srgbClr val="000000"/>
                </a:solidFill>
                <a:effectLst/>
                <a:uLnTx/>
                <a:uFillTx/>
                <a:latin typeface="微軟正黑體" panose="020B0604030504040204" pitchFamily="34" charset="-120"/>
                <a:ea typeface="微軟正黑體" panose="020B0604030504040204" pitchFamily="34" charset="-120"/>
                <a:cs typeface="Arial"/>
                <a:sym typeface="Arial"/>
              </a:rPr>
              <a:t>模型：</a:t>
            </a:r>
            <a:endPar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DNN</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神經網路模型</a:t>
            </a:r>
            <a:endPar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pyCaret</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自動化機器學習</a:t>
            </a:r>
            <a:endPar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endParaRPr>
          </a:p>
          <a:p>
            <a:pPr marL="285750" marR="0" lvl="0"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Ridge</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a:t>
            </a: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Regression</a:t>
            </a:r>
          </a:p>
          <a:p>
            <a:pPr marL="285750" marR="0" lvl="0"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Lasso</a:t>
            </a:r>
            <a:r>
              <a:rPr kumimoji="0" lang="zh-TW" altLang="en-US"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 </a:t>
            </a: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Regression</a:t>
            </a:r>
          </a:p>
          <a:p>
            <a:pPr marL="285750" marR="0" lvl="0" indent="-285750" algn="l" defTabSz="914400" rtl="0" eaLnBrk="1" fontAlgn="auto" latinLnBrk="0" hangingPunct="1">
              <a:lnSpc>
                <a:spcPct val="13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ysClr val="windowText" lastClr="000000"/>
                </a:solidFill>
                <a:effectLst/>
                <a:uLnTx/>
                <a:uFillTx/>
                <a:latin typeface="微軟正黑體" panose="020B0604030504040204" pitchFamily="34" charset="-120"/>
                <a:ea typeface="微軟正黑體" panose="020B0604030504040204" pitchFamily="34" charset="-120"/>
                <a:cs typeface="Arial"/>
                <a:sym typeface="Arial"/>
              </a:rPr>
              <a:t>SVR</a:t>
            </a:r>
          </a:p>
        </p:txBody>
      </p:sp>
      <p:sp>
        <p:nvSpPr>
          <p:cNvPr id="60" name="AutoShape 12">
            <a:extLst>
              <a:ext uri="{FF2B5EF4-FFF2-40B4-BE49-F238E27FC236}">
                <a16:creationId xmlns:a16="http://schemas.microsoft.com/office/drawing/2014/main" id="{AEFB3160-C816-4B5C-8085-34CDED44230F}"/>
              </a:ext>
            </a:extLst>
          </p:cNvPr>
          <p:cNvSpPr>
            <a:spLocks noChangeArrowheads="1"/>
          </p:cNvSpPr>
          <p:nvPr/>
        </p:nvSpPr>
        <p:spPr bwMode="auto">
          <a:xfrm>
            <a:off x="4860972" y="1472587"/>
            <a:ext cx="2776526" cy="592586"/>
          </a:xfrm>
          <a:prstGeom prst="homePlate">
            <a:avLst>
              <a:gd name="adj" fmla="val 63872"/>
            </a:avLst>
          </a:prstGeom>
          <a:solidFill>
            <a:schemeClr val="bg1">
              <a:lumMod val="50000"/>
            </a:schemeClr>
          </a:solidFill>
          <a:ln w="9525">
            <a:noFill/>
            <a:miter lim="800000"/>
            <a:headEnd/>
            <a:tailEnd/>
          </a:ln>
        </p:spPr>
        <p:txBody>
          <a:bodyPr wrap="none" lIns="68567" tIns="34284" rIns="68567" bIns="34284"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600" b="1" i="0" u="none" strike="noStrike" kern="0" cap="none" spc="0" normalizeH="0" baseline="0" noProof="0" dirty="0">
                <a:ln>
                  <a:noFill/>
                </a:ln>
                <a:solidFill>
                  <a:prstClr val="white"/>
                </a:solidFill>
                <a:effectLst/>
                <a:uLnTx/>
                <a:uFillTx/>
                <a:latin typeface="微軟正黑體" panose="020B0604030504040204" pitchFamily="34" charset="-120"/>
                <a:ea typeface="微軟正黑體" panose="020B0604030504040204" pitchFamily="34" charset="-120"/>
                <a:cs typeface="Arial"/>
                <a:sym typeface="Arial"/>
              </a:rPr>
              <a:t>作法二</a:t>
            </a:r>
            <a:endParaRPr kumimoji="0" lang="en-US" altLang="zh-TW" sz="1600" b="1" i="0" u="none" strike="noStrike" kern="0" cap="none" spc="0" normalizeH="0" baseline="0" noProof="0" dirty="0">
              <a:ln>
                <a:noFill/>
              </a:ln>
              <a:solidFill>
                <a:prstClr val="white"/>
              </a:solidFill>
              <a:effectLst/>
              <a:uLnTx/>
              <a:uFillTx/>
              <a:latin typeface="微軟正黑體" panose="020B0604030504040204" pitchFamily="34" charset="-120"/>
              <a:ea typeface="微軟正黑體" panose="020B0604030504040204" pitchFamily="34" charset="-120"/>
              <a:cs typeface="Arial"/>
              <a:sym typeface="Arial"/>
            </a:endParaRPr>
          </a:p>
        </p:txBody>
      </p:sp>
    </p:spTree>
    <p:extLst>
      <p:ext uri="{BB962C8B-B14F-4D97-AF65-F5344CB8AC3E}">
        <p14:creationId xmlns:p14="http://schemas.microsoft.com/office/powerpoint/2010/main" val="2131446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zh-TW" altLang="en-US" sz="4000" dirty="0">
                <a:latin typeface="微軟正黑體" panose="020B0604030504040204" pitchFamily="34" charset="-120"/>
                <a:ea typeface="微軟正黑體" panose="020B0604030504040204" pitchFamily="34" charset="-120"/>
              </a:rPr>
              <a:t>各類型基金模型選擇</a:t>
            </a:r>
            <a:endParaRPr sz="4000" dirty="0">
              <a:latin typeface="微軟正黑體" panose="020B0604030504040204" pitchFamily="34" charset="-120"/>
              <a:ea typeface="微軟正黑體" panose="020B0604030504040204" pitchFamily="34" charset="-120"/>
            </a:endParaRPr>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sz="3600" b="1" dirty="0">
                <a:solidFill>
                  <a:schemeClr val="lt1"/>
                </a:solidFill>
                <a:latin typeface="Barlow"/>
                <a:ea typeface="Barlow"/>
                <a:cs typeface="Barlow"/>
                <a:sym typeface="Barlow"/>
              </a:rPr>
              <a:t>3</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副標題 2"/>
          <p:cNvSpPr>
            <a:spLocks noGrp="1"/>
          </p:cNvSpPr>
          <p:nvPr>
            <p:ph type="subTitle" idx="1"/>
          </p:nvPr>
        </p:nvSpPr>
        <p:spPr>
          <a:xfrm>
            <a:off x="947100" y="3297353"/>
            <a:ext cx="4829509" cy="383700"/>
          </a:xfrm>
        </p:spPr>
        <p:txBody>
          <a:bodyPr/>
          <a:lstStyle/>
          <a:p>
            <a:pPr>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各類型基金 衡量指標</a:t>
            </a:r>
            <a:endParaRPr lang="en-US" altLang="zh-TW" dirty="0">
              <a:latin typeface="微軟正黑體" panose="020B0604030504040204" pitchFamily="34" charset="-120"/>
              <a:ea typeface="微軟正黑體" panose="020B0604030504040204" pitchFamily="34" charset="-120"/>
            </a:endParaRPr>
          </a:p>
          <a:p>
            <a:pPr>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專案結果呈現－以混和型債券基金為例</a:t>
            </a:r>
            <a:endParaRPr lang="en-US" altLang="zh-TW"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1750361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32"/>
        <p:cNvGrpSpPr/>
        <p:nvPr/>
      </p:nvGrpSpPr>
      <p:grpSpPr>
        <a:xfrm>
          <a:off x="0" y="0"/>
          <a:ext cx="0" cy="0"/>
          <a:chOff x="0" y="0"/>
          <a:chExt cx="0" cy="0"/>
        </a:xfrm>
      </p:grpSpPr>
      <p:sp>
        <p:nvSpPr>
          <p:cNvPr id="2333" name="Google Shape;2333;p41"/>
          <p:cNvSpPr txBox="1">
            <a:spLocks noGrp="1"/>
          </p:cNvSpPr>
          <p:nvPr>
            <p:ph type="title"/>
          </p:nvPr>
        </p:nvSpPr>
        <p:spPr>
          <a:xfrm>
            <a:off x="484400" y="427392"/>
            <a:ext cx="6263089"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基金過去績效衡量指標</a:t>
            </a:r>
            <a:endParaRPr dirty="0">
              <a:latin typeface="微軟正黑體" panose="020B0604030504040204" pitchFamily="34" charset="-120"/>
              <a:ea typeface="微軟正黑體" panose="020B0604030504040204" pitchFamily="34" charset="-120"/>
            </a:endParaRPr>
          </a:p>
        </p:txBody>
      </p:sp>
      <p:sp>
        <p:nvSpPr>
          <p:cNvPr id="2334" name="Google Shape;2334;p4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16</a:t>
            </a:r>
            <a:endParaRPr dirty="0"/>
          </a:p>
        </p:txBody>
      </p:sp>
      <p:grpSp>
        <p:nvGrpSpPr>
          <p:cNvPr id="3" name="群組 2"/>
          <p:cNvGrpSpPr/>
          <p:nvPr/>
        </p:nvGrpSpPr>
        <p:grpSpPr>
          <a:xfrm>
            <a:off x="484399" y="1107194"/>
            <a:ext cx="4645741" cy="3626233"/>
            <a:chOff x="484399" y="1107194"/>
            <a:chExt cx="4645741" cy="3626233"/>
          </a:xfrm>
        </p:grpSpPr>
        <p:sp>
          <p:nvSpPr>
            <p:cNvPr id="2335" name="Google Shape;2335;p41"/>
            <p:cNvSpPr/>
            <p:nvPr/>
          </p:nvSpPr>
          <p:spPr>
            <a:xfrm>
              <a:off x="484399" y="1107194"/>
              <a:ext cx="4162403" cy="850990"/>
            </a:xfrm>
            <a:prstGeom prst="rect">
              <a:avLst/>
            </a:prstGeom>
            <a:solidFill>
              <a:schemeClr val="lt2"/>
            </a:solidFill>
            <a:ln>
              <a:noFill/>
            </a:ln>
          </p:spPr>
          <p:txBody>
            <a:bodyPr spcFirstLastPara="1" wrap="square" lIns="91425" tIns="91425" rIns="1371600" bIns="91425" anchor="t" anchorCtr="0">
              <a:noAutofit/>
            </a:bodyPr>
            <a:lstStyle/>
            <a:p>
              <a:pPr lvl="0"/>
              <a:r>
                <a:rPr lang="en-US" b="1" dirty="0">
                  <a:solidFill>
                    <a:schemeClr val="accent6">
                      <a:lumMod val="50000"/>
                    </a:schemeClr>
                  </a:solidFill>
                  <a:latin typeface="Barlow"/>
                  <a:ea typeface="Barlow"/>
                  <a:cs typeface="Barlow"/>
                  <a:sym typeface="Barlow"/>
                </a:rPr>
                <a:t>Accumulation Return</a:t>
              </a:r>
              <a:r>
                <a:rPr lang="zh-TW" altLang="en-US" b="1" dirty="0">
                  <a:solidFill>
                    <a:schemeClr val="accent6">
                      <a:lumMod val="50000"/>
                    </a:schemeClr>
                  </a:solidFill>
                  <a:latin typeface="Barlow"/>
                  <a:ea typeface="Barlow"/>
                  <a:cs typeface="Barlow"/>
                  <a:sym typeface="Barlow"/>
                </a:rPr>
                <a:t> 累積報酬率</a:t>
              </a:r>
              <a:endParaRPr lang="en-US" b="1" dirty="0">
                <a:solidFill>
                  <a:schemeClr val="accent6">
                    <a:lumMod val="50000"/>
                  </a:schemeClr>
                </a:solidFill>
                <a:latin typeface="Barlow"/>
                <a:ea typeface="Barlow"/>
                <a:cs typeface="Barlow"/>
                <a:sym typeface="Barlow"/>
              </a:endParaRPr>
            </a:p>
          </p:txBody>
        </p:sp>
        <p:sp>
          <p:nvSpPr>
            <p:cNvPr id="17" name="Google Shape;2335;p41"/>
            <p:cNvSpPr/>
            <p:nvPr/>
          </p:nvSpPr>
          <p:spPr>
            <a:xfrm>
              <a:off x="484400" y="2030235"/>
              <a:ext cx="4103828"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Annual Return</a:t>
              </a:r>
              <a:r>
                <a:rPr lang="zh-TW" altLang="en-US" b="1" dirty="0">
                  <a:solidFill>
                    <a:schemeClr val="accent6">
                      <a:lumMod val="50000"/>
                    </a:schemeClr>
                  </a:solidFill>
                  <a:latin typeface="Barlow"/>
                  <a:ea typeface="Barlow"/>
                  <a:cs typeface="Barlow"/>
                  <a:sym typeface="Barlow"/>
                </a:rPr>
                <a:t> 年化報酬率</a:t>
              </a:r>
              <a:endParaRPr lang="en-US" b="1" dirty="0">
                <a:solidFill>
                  <a:schemeClr val="accent6">
                    <a:lumMod val="50000"/>
                  </a:schemeClr>
                </a:solidFill>
                <a:latin typeface="Barlow"/>
                <a:ea typeface="Barlow"/>
                <a:cs typeface="Barlow"/>
                <a:sym typeface="Barlow"/>
              </a:endParaRPr>
            </a:p>
          </p:txBody>
        </p:sp>
        <p:sp>
          <p:nvSpPr>
            <p:cNvPr id="18" name="Google Shape;2335;p41"/>
            <p:cNvSpPr/>
            <p:nvPr/>
          </p:nvSpPr>
          <p:spPr>
            <a:xfrm>
              <a:off x="484400" y="2955724"/>
              <a:ext cx="4103828"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Annual Volatility</a:t>
              </a:r>
              <a:r>
                <a:rPr lang="zh-TW" altLang="en-US" b="1" dirty="0">
                  <a:solidFill>
                    <a:schemeClr val="accent6">
                      <a:lumMod val="50000"/>
                    </a:schemeClr>
                  </a:solidFill>
                  <a:latin typeface="Barlow"/>
                  <a:ea typeface="Barlow"/>
                  <a:cs typeface="Barlow"/>
                  <a:sym typeface="Barlow"/>
                </a:rPr>
                <a:t> 年化波動度</a:t>
              </a:r>
              <a:endParaRPr lang="en-US" b="1" dirty="0">
                <a:solidFill>
                  <a:schemeClr val="accent6">
                    <a:lumMod val="50000"/>
                  </a:schemeClr>
                </a:solidFill>
                <a:latin typeface="Barlow"/>
                <a:ea typeface="Barlow"/>
                <a:cs typeface="Barlow"/>
                <a:sym typeface="Barlow"/>
              </a:endParaRPr>
            </a:p>
          </p:txBody>
        </p:sp>
        <p:sp>
          <p:nvSpPr>
            <p:cNvPr id="19" name="Google Shape;2335;p41"/>
            <p:cNvSpPr/>
            <p:nvPr/>
          </p:nvSpPr>
          <p:spPr>
            <a:xfrm>
              <a:off x="484400" y="3882437"/>
              <a:ext cx="4645740"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Negative Annual Volatility</a:t>
              </a:r>
              <a:r>
                <a:rPr lang="zh-TW" altLang="en-US" b="1" dirty="0">
                  <a:solidFill>
                    <a:schemeClr val="accent6">
                      <a:lumMod val="50000"/>
                    </a:schemeClr>
                  </a:solidFill>
                  <a:latin typeface="Barlow"/>
                  <a:ea typeface="Barlow"/>
                  <a:cs typeface="Barlow"/>
                  <a:sym typeface="Barlow"/>
                </a:rPr>
                <a:t> 負年化波動度</a:t>
              </a:r>
              <a:endParaRPr lang="en-US" b="1" dirty="0">
                <a:solidFill>
                  <a:schemeClr val="accent6">
                    <a:lumMod val="50000"/>
                  </a:schemeClr>
                </a:solidFill>
                <a:latin typeface="Barlow"/>
                <a:ea typeface="Barlow"/>
                <a:cs typeface="Barlow"/>
                <a:sym typeface="Barlow"/>
              </a:endParaRPr>
            </a:p>
          </p:txBody>
        </p:sp>
      </p:grpSp>
      <p:grpSp>
        <p:nvGrpSpPr>
          <p:cNvPr id="27" name="群組 26"/>
          <p:cNvGrpSpPr/>
          <p:nvPr/>
        </p:nvGrpSpPr>
        <p:grpSpPr>
          <a:xfrm>
            <a:off x="4566712" y="1107194"/>
            <a:ext cx="4012800" cy="3626233"/>
            <a:chOff x="484400" y="1107194"/>
            <a:chExt cx="4012800" cy="3626233"/>
          </a:xfrm>
        </p:grpSpPr>
        <p:sp>
          <p:nvSpPr>
            <p:cNvPr id="28" name="Google Shape;2335;p41"/>
            <p:cNvSpPr/>
            <p:nvPr/>
          </p:nvSpPr>
          <p:spPr>
            <a:xfrm>
              <a:off x="484400" y="1107194"/>
              <a:ext cx="4012800"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Max Drawdown</a:t>
              </a:r>
              <a:r>
                <a:rPr lang="zh-TW" altLang="en-US" b="1" dirty="0">
                  <a:solidFill>
                    <a:schemeClr val="accent6">
                      <a:lumMod val="50000"/>
                    </a:schemeClr>
                  </a:solidFill>
                  <a:latin typeface="Barlow"/>
                  <a:ea typeface="Barlow"/>
                  <a:cs typeface="Barlow"/>
                  <a:sym typeface="Barlow"/>
                </a:rPr>
                <a:t> 最大回撤</a:t>
              </a:r>
              <a:endParaRPr lang="en-US" b="1" dirty="0">
                <a:solidFill>
                  <a:schemeClr val="accent6">
                    <a:lumMod val="50000"/>
                  </a:schemeClr>
                </a:solidFill>
                <a:latin typeface="Barlow"/>
                <a:ea typeface="Barlow"/>
                <a:cs typeface="Barlow"/>
                <a:sym typeface="Barlow"/>
              </a:endParaRPr>
            </a:p>
          </p:txBody>
        </p:sp>
        <p:sp>
          <p:nvSpPr>
            <p:cNvPr id="29" name="Google Shape;2335;p41"/>
            <p:cNvSpPr/>
            <p:nvPr/>
          </p:nvSpPr>
          <p:spPr>
            <a:xfrm>
              <a:off x="484400" y="2031459"/>
              <a:ext cx="4012800"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Sharpe Ratio</a:t>
              </a:r>
            </a:p>
          </p:txBody>
        </p:sp>
        <p:sp>
          <p:nvSpPr>
            <p:cNvPr id="30" name="Google Shape;2335;p41"/>
            <p:cNvSpPr/>
            <p:nvPr/>
          </p:nvSpPr>
          <p:spPr>
            <a:xfrm>
              <a:off x="484400" y="2955724"/>
              <a:ext cx="4012800"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Sortino Ratio</a:t>
              </a:r>
            </a:p>
          </p:txBody>
        </p:sp>
        <p:sp>
          <p:nvSpPr>
            <p:cNvPr id="31" name="Google Shape;2335;p41"/>
            <p:cNvSpPr/>
            <p:nvPr/>
          </p:nvSpPr>
          <p:spPr>
            <a:xfrm>
              <a:off x="484400" y="3882437"/>
              <a:ext cx="4012800" cy="850990"/>
            </a:xfrm>
            <a:prstGeom prst="rect">
              <a:avLst/>
            </a:prstGeom>
            <a:solidFill>
              <a:schemeClr val="lt2"/>
            </a:solidFill>
            <a:ln>
              <a:noFill/>
            </a:ln>
          </p:spPr>
          <p:txBody>
            <a:bodyPr spcFirstLastPara="1" wrap="square" lIns="91425" tIns="91425" rIns="1371600" bIns="91425" anchor="t" anchorCtr="0">
              <a:noAutofit/>
            </a:bodyPr>
            <a:lstStyle/>
            <a:p>
              <a:r>
                <a:rPr lang="en-US" b="1" dirty="0">
                  <a:solidFill>
                    <a:schemeClr val="accent6">
                      <a:lumMod val="50000"/>
                    </a:schemeClr>
                  </a:solidFill>
                  <a:latin typeface="Barlow"/>
                  <a:ea typeface="Barlow"/>
                  <a:cs typeface="Barlow"/>
                  <a:sym typeface="Barlow"/>
                </a:rPr>
                <a:t>Calmar Ratio</a:t>
              </a:r>
            </a:p>
          </p:txBody>
        </p:sp>
      </p:grpSp>
      <p:sp>
        <p:nvSpPr>
          <p:cNvPr id="4" name="文字方塊 3"/>
          <p:cNvSpPr txBox="1"/>
          <p:nvPr/>
        </p:nvSpPr>
        <p:spPr>
          <a:xfrm>
            <a:off x="462884" y="1432516"/>
            <a:ext cx="4034315" cy="738664"/>
          </a:xfrm>
          <a:prstGeom prst="rect">
            <a:avLst/>
          </a:prstGeom>
          <a:noFill/>
        </p:spPr>
        <p:txBody>
          <a:bodyPr wrap="square" rtlCol="0">
            <a:spAutoFit/>
          </a:bodyPr>
          <a:lstStyle/>
          <a:p>
            <a:pPr lvl="0"/>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投資基金一段時間的總報酬率，計算方式 </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endPar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a:p>
            <a:pPr lvl="0"/>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期末金額 </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期初成本）</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期初成本 </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x 100%</a:t>
            </a:r>
            <a:endPar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a:p>
            <a:endParaRPr lang="zh-TW" altLang="en-US" dirty="0"/>
          </a:p>
        </p:txBody>
      </p:sp>
      <p:sp>
        <p:nvSpPr>
          <p:cNvPr id="33" name="文字方塊 32"/>
          <p:cNvSpPr txBox="1"/>
          <p:nvPr/>
        </p:nvSpPr>
        <p:spPr>
          <a:xfrm>
            <a:off x="484400" y="2362887"/>
            <a:ext cx="4162402" cy="523220"/>
          </a:xfrm>
          <a:prstGeom prst="rect">
            <a:avLst/>
          </a:prstGeom>
          <a:noFill/>
        </p:spPr>
        <p:txBody>
          <a:bodyPr wrap="square" rtlCol="0">
            <a:spAutoFit/>
          </a:bodyPr>
          <a:lstStyle/>
          <a:p>
            <a:pPr lvl="0"/>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投資基金平均每年的報酬率，計算方式 </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p>
          <a:p>
            <a:pPr lvl="0"/>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((1</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＋投資報酬率</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)^(1</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／年數</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1</a:t>
            </a:r>
            <a:endParaRPr lang="zh-TW" altLang="en-US" dirty="0"/>
          </a:p>
        </p:txBody>
      </p:sp>
      <p:sp>
        <p:nvSpPr>
          <p:cNvPr id="34" name="文字方塊 33"/>
          <p:cNvSpPr txBox="1"/>
          <p:nvPr/>
        </p:nvSpPr>
        <p:spPr>
          <a:xfrm>
            <a:off x="484400" y="3283494"/>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衡量基金淨值一年內波動程度的指標，</a:t>
            </a:r>
            <a:endPar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標準差愈大表示淨值波動愈劇烈</a:t>
            </a:r>
          </a:p>
        </p:txBody>
      </p:sp>
      <p:sp>
        <p:nvSpPr>
          <p:cNvPr id="35" name="文字方塊 34"/>
          <p:cNvSpPr txBox="1"/>
          <p:nvPr/>
        </p:nvSpPr>
        <p:spPr>
          <a:xfrm>
            <a:off x="4588228" y="2362887"/>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衡量每承受一單位總風險，會產生多少的超額報酬，</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平均年化報酬率－無風險利率</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年化標準差</a:t>
            </a:r>
          </a:p>
        </p:txBody>
      </p:sp>
      <p:sp>
        <p:nvSpPr>
          <p:cNvPr id="36" name="文字方塊 35"/>
          <p:cNvSpPr txBox="1"/>
          <p:nvPr/>
        </p:nvSpPr>
        <p:spPr>
          <a:xfrm>
            <a:off x="484400" y="4204101"/>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衡量基金淨值一年內負向波動程度的指標，</a:t>
            </a:r>
            <a:endPar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endParaRPr>
          </a:p>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愈大表示淨值負向波動愈劇烈</a:t>
            </a:r>
          </a:p>
        </p:txBody>
      </p:sp>
      <p:sp>
        <p:nvSpPr>
          <p:cNvPr id="37" name="文字方塊 36"/>
          <p:cNvSpPr txBox="1"/>
          <p:nvPr/>
        </p:nvSpPr>
        <p:spPr>
          <a:xfrm>
            <a:off x="4588228" y="1436793"/>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一段期間內，全部的虧損中最大的數值，最大可能會遭遇到的風險是虧損調帳戶多少百分比</a:t>
            </a:r>
          </a:p>
        </p:txBody>
      </p:sp>
      <p:sp>
        <p:nvSpPr>
          <p:cNvPr id="38" name="文字方塊 37"/>
          <p:cNvSpPr txBox="1"/>
          <p:nvPr/>
        </p:nvSpPr>
        <p:spPr>
          <a:xfrm>
            <a:off x="4588228" y="3283494"/>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每承受一單位下行風險，會產生多少的超額報酬，</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平均年化報酬率－無風險利率</a:t>
            </a:r>
            <a:r>
              <a:rPr lang="en-US" altLang="zh-TW"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 </a:t>
            </a:r>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下行年化標準差</a:t>
            </a:r>
          </a:p>
        </p:txBody>
      </p:sp>
      <p:sp>
        <p:nvSpPr>
          <p:cNvPr id="39" name="文字方塊 38"/>
          <p:cNvSpPr txBox="1"/>
          <p:nvPr/>
        </p:nvSpPr>
        <p:spPr>
          <a:xfrm>
            <a:off x="4566712" y="4204101"/>
            <a:ext cx="4082312" cy="523220"/>
          </a:xfrm>
          <a:prstGeom prst="rect">
            <a:avLst/>
          </a:prstGeom>
          <a:noFill/>
        </p:spPr>
        <p:txBody>
          <a:bodyPr wrap="square" rtlCol="0">
            <a:spAutoFit/>
          </a:bodyPr>
          <a:lstStyle/>
          <a:p>
            <a:r>
              <a:rPr lang="zh-TW" altLang="en-US" dirty="0">
                <a:solidFill>
                  <a:schemeClr val="bg1">
                    <a:lumMod val="50000"/>
                  </a:schemeClr>
                </a:solidFill>
                <a:latin typeface="微軟正黑體" panose="020B0604030504040204" pitchFamily="34" charset="-120"/>
                <a:ea typeface="微軟正黑體" panose="020B0604030504040204" pitchFamily="34" charset="-120"/>
                <a:cs typeface="Barlow"/>
                <a:sym typeface="Barlow"/>
              </a:rPr>
              <a:t>收益和最大虧損之間的關係，計算方式為年化收益率與歷史最大虧損之間的比率</a:t>
            </a:r>
          </a:p>
        </p:txBody>
      </p:sp>
    </p:spTree>
    <p:extLst>
      <p:ext uri="{BB962C8B-B14F-4D97-AF65-F5344CB8AC3E}">
        <p14:creationId xmlns:p14="http://schemas.microsoft.com/office/powerpoint/2010/main" val="11617043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199" y="605600"/>
            <a:ext cx="6494444" cy="1082700"/>
          </a:xfrm>
          <a:prstGeom prst="rect">
            <a:avLst/>
          </a:prstGeom>
        </p:spPr>
        <p:txBody>
          <a:bodyPr spcFirstLastPara="1" wrap="square" lIns="0" tIns="0" rIns="0" bIns="0" anchor="t" anchorCtr="0">
            <a:noAutofit/>
          </a:bodyPr>
          <a:lstStyle/>
          <a:p>
            <a:pPr lvl="0"/>
            <a:r>
              <a:rPr lang="zh-TW" altLang="en-US" dirty="0">
                <a:latin typeface="微軟正黑體" panose="020B0604030504040204" pitchFamily="34" charset="-120"/>
                <a:ea typeface="微軟正黑體" panose="020B0604030504040204" pitchFamily="34" charset="-120"/>
              </a:rPr>
              <a:t>回測結果</a:t>
            </a:r>
            <a:r>
              <a:rPr lang="en-US" altLang="zh-TW" dirty="0"/>
              <a:t>—</a:t>
            </a:r>
            <a:r>
              <a:rPr lang="zh-TW" altLang="en-US" dirty="0">
                <a:latin typeface="微軟正黑體" panose="020B0604030504040204" pitchFamily="34" charset="-120"/>
                <a:ea typeface="微軟正黑體" panose="020B0604030504040204" pitchFamily="34" charset="-120"/>
              </a:rPr>
              <a:t>整併與排名</a:t>
            </a:r>
          </a:p>
        </p:txBody>
      </p:sp>
      <p:sp>
        <p:nvSpPr>
          <p:cNvPr id="347" name="Google Shape;347;p1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smtClean="0"/>
              <a:t>17</a:t>
            </a:fld>
            <a:endParaRPr dirty="0"/>
          </a:p>
        </p:txBody>
      </p:sp>
      <p:grpSp>
        <p:nvGrpSpPr>
          <p:cNvPr id="10" name="群組 9"/>
          <p:cNvGrpSpPr/>
          <p:nvPr/>
        </p:nvGrpSpPr>
        <p:grpSpPr>
          <a:xfrm>
            <a:off x="3885231" y="1498810"/>
            <a:ext cx="4992244" cy="3912781"/>
            <a:chOff x="4208064" y="1302791"/>
            <a:chExt cx="4635962" cy="3690834"/>
          </a:xfrm>
        </p:grpSpPr>
        <p:grpSp>
          <p:nvGrpSpPr>
            <p:cNvPr id="11" name="群組 10">
              <a:extLst>
                <a:ext uri="{FF2B5EF4-FFF2-40B4-BE49-F238E27FC236}">
                  <a16:creationId xmlns:a16="http://schemas.microsoft.com/office/drawing/2014/main" id="{BBA1DF9F-8C06-1D43-BB53-D1410424C1EA}"/>
                </a:ext>
              </a:extLst>
            </p:cNvPr>
            <p:cNvGrpSpPr/>
            <p:nvPr/>
          </p:nvGrpSpPr>
          <p:grpSpPr>
            <a:xfrm>
              <a:off x="4208064" y="1302791"/>
              <a:ext cx="4542205" cy="2661224"/>
              <a:chOff x="3824899" y="1241117"/>
              <a:chExt cx="4542205" cy="2661224"/>
            </a:xfrm>
          </p:grpSpPr>
          <p:pic>
            <p:nvPicPr>
              <p:cNvPr id="40" name="圖片 39">
                <a:extLst>
                  <a:ext uri="{FF2B5EF4-FFF2-40B4-BE49-F238E27FC236}">
                    <a16:creationId xmlns:a16="http://schemas.microsoft.com/office/drawing/2014/main" id="{1E539F4D-19C1-854D-84E8-B995C339C5AE}"/>
                  </a:ext>
                </a:extLst>
              </p:cNvPr>
              <p:cNvPicPr>
                <a:picLocks noChangeAspect="1"/>
              </p:cNvPicPr>
              <p:nvPr/>
            </p:nvPicPr>
            <p:blipFill rotWithShape="1">
              <a:blip r:embed="rId3"/>
              <a:srcRect t="3514" r="7613" b="2636"/>
              <a:stretch/>
            </p:blipFill>
            <p:spPr>
              <a:xfrm>
                <a:off x="4296846" y="1357747"/>
                <a:ext cx="3603968" cy="2288142"/>
              </a:xfrm>
              <a:prstGeom prst="rect">
                <a:avLst/>
              </a:prstGeom>
            </p:spPr>
          </p:pic>
          <p:grpSp>
            <p:nvGrpSpPr>
              <p:cNvPr id="41" name="Google Shape;2038;p33"/>
              <p:cNvGrpSpPr/>
              <p:nvPr/>
            </p:nvGrpSpPr>
            <p:grpSpPr>
              <a:xfrm>
                <a:off x="3824899" y="1241117"/>
                <a:ext cx="4542205" cy="2661224"/>
                <a:chOff x="1177450" y="241631"/>
                <a:chExt cx="6173152" cy="3616776"/>
              </a:xfrm>
            </p:grpSpPr>
            <p:sp>
              <p:nvSpPr>
                <p:cNvPr id="42" name="Google Shape;2039;p33"/>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chemeClr val="lt1"/>
                    </a:gs>
                    <a:gs pos="50000">
                      <a:schemeClr val="lt1"/>
                    </a:gs>
                    <a:gs pos="100000">
                      <a:schemeClr val="lt2"/>
                    </a:gs>
                  </a:gsLst>
                  <a:lin ang="1619866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2040;p33"/>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rgbClr val="D5D6E0"/>
                </a:solidFill>
                <a:ln>
                  <a:noFill/>
                </a:ln>
                <a:effectLst>
                  <a:outerShdw blurRad="100013" dist="28575" dir="5400000" algn="bl" rotWithShape="0">
                    <a:srgbClr val="38226D">
                      <a:alpha val="3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2041;p33"/>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2042;p33"/>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 name="Google Shape;2044;p33"/>
            <p:cNvGrpSpPr/>
            <p:nvPr/>
          </p:nvGrpSpPr>
          <p:grpSpPr>
            <a:xfrm>
              <a:off x="7629793" y="3108625"/>
              <a:ext cx="1214233" cy="1885000"/>
              <a:chOff x="6492887" y="4126007"/>
              <a:chExt cx="271993" cy="422295"/>
            </a:xfrm>
          </p:grpSpPr>
          <p:sp>
            <p:nvSpPr>
              <p:cNvPr id="13" name="Google Shape;2045;p33"/>
              <p:cNvSpPr/>
              <p:nvPr/>
            </p:nvSpPr>
            <p:spPr>
              <a:xfrm rot="10800000">
                <a:off x="6492887" y="4392220"/>
                <a:ext cx="271993" cy="156082"/>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2046;p33"/>
              <p:cNvSpPr/>
              <p:nvPr/>
            </p:nvSpPr>
            <p:spPr>
              <a:xfrm flipH="1">
                <a:off x="6563431" y="4299082"/>
                <a:ext cx="180447" cy="104443"/>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047;p33"/>
              <p:cNvSpPr/>
              <p:nvPr/>
            </p:nvSpPr>
            <p:spPr>
              <a:xfrm flipH="1">
                <a:off x="6653655" y="4351284"/>
                <a:ext cx="90223" cy="156685"/>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048;p33"/>
              <p:cNvSpPr/>
              <p:nvPr/>
            </p:nvSpPr>
            <p:spPr>
              <a:xfrm flipH="1">
                <a:off x="6563431" y="4351284"/>
                <a:ext cx="90223" cy="156685"/>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049;p33"/>
              <p:cNvSpPr/>
              <p:nvPr/>
            </p:nvSpPr>
            <p:spPr>
              <a:xfrm>
                <a:off x="6631565" y="4127172"/>
                <a:ext cx="91680" cy="134039"/>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050;p33"/>
              <p:cNvSpPr/>
              <p:nvPr/>
            </p:nvSpPr>
            <p:spPr>
              <a:xfrm>
                <a:off x="6638516" y="4126007"/>
                <a:ext cx="43914" cy="5411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2051;p33"/>
              <p:cNvSpPr/>
              <p:nvPr/>
            </p:nvSpPr>
            <p:spPr>
              <a:xfrm>
                <a:off x="6647100" y="4184749"/>
                <a:ext cx="54168" cy="6062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52;p33"/>
              <p:cNvSpPr/>
              <p:nvPr/>
            </p:nvSpPr>
            <p:spPr>
              <a:xfrm>
                <a:off x="6554604" y="4208935"/>
                <a:ext cx="102224" cy="145520"/>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053;p33"/>
              <p:cNvSpPr/>
              <p:nvPr/>
            </p:nvSpPr>
            <p:spPr>
              <a:xfrm>
                <a:off x="6631332" y="4204595"/>
                <a:ext cx="78964" cy="10415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054;p33"/>
              <p:cNvSpPr/>
              <p:nvPr/>
            </p:nvSpPr>
            <p:spPr>
              <a:xfrm>
                <a:off x="6645396" y="4130153"/>
                <a:ext cx="58090" cy="71561"/>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055;p33"/>
              <p:cNvSpPr/>
              <p:nvPr/>
            </p:nvSpPr>
            <p:spPr>
              <a:xfrm>
                <a:off x="6647754" y="4129873"/>
                <a:ext cx="58319" cy="5488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056;p33"/>
              <p:cNvSpPr/>
              <p:nvPr/>
            </p:nvSpPr>
            <p:spPr>
              <a:xfrm>
                <a:off x="6577749" y="4490229"/>
                <a:ext cx="45861" cy="34982"/>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057;p33"/>
              <p:cNvSpPr/>
              <p:nvPr/>
            </p:nvSpPr>
            <p:spPr>
              <a:xfrm>
                <a:off x="6577951" y="4501389"/>
                <a:ext cx="45653" cy="2383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058;p33"/>
              <p:cNvSpPr/>
              <p:nvPr/>
            </p:nvSpPr>
            <p:spPr>
              <a:xfrm>
                <a:off x="6554804" y="4475155"/>
                <a:ext cx="41980" cy="32521"/>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059;p33"/>
              <p:cNvSpPr/>
              <p:nvPr/>
            </p:nvSpPr>
            <p:spPr>
              <a:xfrm>
                <a:off x="6554997" y="4485886"/>
                <a:ext cx="41814" cy="21828"/>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060;p33"/>
              <p:cNvSpPr/>
              <p:nvPr/>
            </p:nvSpPr>
            <p:spPr>
              <a:xfrm>
                <a:off x="6570371" y="4307401"/>
                <a:ext cx="99964" cy="172414"/>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061;p33"/>
              <p:cNvSpPr/>
              <p:nvPr/>
            </p:nvSpPr>
            <p:spPr>
              <a:xfrm>
                <a:off x="6597627" y="4307742"/>
                <a:ext cx="99521" cy="186686"/>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2062;p33"/>
              <p:cNvSpPr/>
              <p:nvPr/>
            </p:nvSpPr>
            <p:spPr>
              <a:xfrm>
                <a:off x="6560564" y="4295988"/>
                <a:ext cx="148825" cy="136991"/>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2063;p33"/>
              <p:cNvSpPr/>
              <p:nvPr/>
            </p:nvSpPr>
            <p:spPr>
              <a:xfrm>
                <a:off x="6680201" y="4215053"/>
                <a:ext cx="51721" cy="181324"/>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2064;p33"/>
              <p:cNvSpPr/>
              <p:nvPr/>
            </p:nvSpPr>
            <p:spPr>
              <a:xfrm>
                <a:off x="6690335" y="4212768"/>
                <a:ext cx="31273" cy="3977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2065;p33"/>
              <p:cNvSpPr/>
              <p:nvPr/>
            </p:nvSpPr>
            <p:spPr>
              <a:xfrm>
                <a:off x="6629015" y="4204538"/>
                <a:ext cx="26751" cy="28086"/>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 name="Google Shape;2066;p33"/>
              <p:cNvGrpSpPr/>
              <p:nvPr/>
            </p:nvGrpSpPr>
            <p:grpSpPr>
              <a:xfrm>
                <a:off x="6551528" y="4270928"/>
                <a:ext cx="147953" cy="112133"/>
                <a:chOff x="6621095" y="1452181"/>
                <a:chExt cx="330894" cy="250785"/>
              </a:xfrm>
            </p:grpSpPr>
            <p:sp>
              <p:nvSpPr>
                <p:cNvPr id="35" name="Google Shape;2067;p33"/>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2068;p33"/>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2069;p33"/>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2070;p33"/>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2071;p33"/>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46" name="Google Shape;2043;p33"/>
          <p:cNvSpPr txBox="1">
            <a:spLocks noGrp="1"/>
          </p:cNvSpPr>
          <p:nvPr>
            <p:ph type="body" idx="4294967295"/>
          </p:nvPr>
        </p:nvSpPr>
        <p:spPr>
          <a:xfrm>
            <a:off x="239841" y="1811944"/>
            <a:ext cx="4262745" cy="2087100"/>
          </a:xfrm>
          <a:prstGeom prst="rect">
            <a:avLst/>
          </a:prstGeom>
        </p:spPr>
        <p:txBody>
          <a:bodyPr spcFirstLastPara="1" wrap="square" lIns="0" tIns="0" rIns="0" bIns="0" anchor="ctr" anchorCtr="0">
            <a:noAutofit/>
          </a:bodyPr>
          <a:lstStyle/>
          <a:p>
            <a:pPr marL="0" lvl="0" indent="0" algn="l" rtl="0">
              <a:spcBef>
                <a:spcPts val="600"/>
              </a:spcBef>
              <a:spcAft>
                <a:spcPts val="0"/>
              </a:spcAft>
              <a:buNone/>
            </a:pPr>
            <a:r>
              <a:rPr lang="en-US" altLang="zh-TW"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rPr>
              <a:t>12</a:t>
            </a:r>
            <a:r>
              <a:rPr lang="zh-TW" altLang="en-US"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rPr>
              <a:t>大類       多個模型</a:t>
            </a:r>
            <a:r>
              <a:rPr lang="en-US" altLang="zh-TW"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rPr>
              <a:t>/</a:t>
            </a:r>
            <a:r>
              <a:rPr lang="zh-TW" altLang="en-US"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rPr>
              <a:t>策略</a:t>
            </a:r>
            <a:endParaRPr lang="en-US" altLang="zh-TW"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endParaRPr>
          </a:p>
          <a:p>
            <a:pPr marL="0" lvl="0" indent="0" algn="l" rtl="0">
              <a:spcBef>
                <a:spcPts val="600"/>
              </a:spcBef>
              <a:spcAft>
                <a:spcPts val="0"/>
              </a:spcAft>
              <a:buNone/>
            </a:pPr>
            <a:r>
              <a:rPr lang="zh-TW" altLang="en-US" sz="28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rPr>
              <a:t>找出最適用的方法</a:t>
            </a:r>
            <a:endParaRPr sz="3000" dirty="0">
              <a:solidFill>
                <a:schemeClr val="bg1">
                  <a:lumMod val="50000"/>
                </a:schemeClr>
              </a:solidFill>
              <a:latin typeface="Microsoft JhengHei" panose="020B0604030504040204" pitchFamily="34" charset="-120"/>
              <a:ea typeface="Microsoft JhengHei" panose="020B0604030504040204" pitchFamily="34" charset="-120"/>
              <a:cs typeface="Raleway Thin"/>
              <a:sym typeface="Raleway Thin"/>
            </a:endParaRPr>
          </a:p>
        </p:txBody>
      </p:sp>
      <p:sp>
        <p:nvSpPr>
          <p:cNvPr id="3" name="箭號: 向右 2">
            <a:extLst>
              <a:ext uri="{FF2B5EF4-FFF2-40B4-BE49-F238E27FC236}">
                <a16:creationId xmlns:a16="http://schemas.microsoft.com/office/drawing/2014/main" id="{44F92258-0D45-408D-B3F6-0720B68A3A5E}"/>
              </a:ext>
            </a:extLst>
          </p:cNvPr>
          <p:cNvSpPr/>
          <p:nvPr/>
        </p:nvSpPr>
        <p:spPr>
          <a:xfrm>
            <a:off x="1431984" y="2521069"/>
            <a:ext cx="483079" cy="2156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4238303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15" name="MyPlot1">
            <a:extLst>
              <a:ext uri="{FF2B5EF4-FFF2-40B4-BE49-F238E27FC236}">
                <a16:creationId xmlns:a16="http://schemas.microsoft.com/office/drawing/2014/main" id="{00000000-0008-0000-0500-00000D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287934" y="3036406"/>
            <a:ext cx="3315043" cy="1834644"/>
          </a:xfrm>
          <a:prstGeom prst="rect">
            <a:avLst/>
          </a:prstGeom>
        </p:spPr>
      </p:pic>
      <p:sp>
        <p:nvSpPr>
          <p:cNvPr id="594" name="Google Shape;594;p17"/>
          <p:cNvSpPr txBox="1">
            <a:spLocks noGrp="1"/>
          </p:cNvSpPr>
          <p:nvPr>
            <p:ph type="title"/>
          </p:nvPr>
        </p:nvSpPr>
        <p:spPr>
          <a:xfrm>
            <a:off x="429620" y="405064"/>
            <a:ext cx="7675289" cy="527768"/>
          </a:xfrm>
          <a:prstGeom prst="rect">
            <a:avLst/>
          </a:prstGeom>
        </p:spPr>
        <p:txBody>
          <a:bodyPr spcFirstLastPara="1" wrap="square" lIns="0" tIns="0" rIns="0" bIns="0" anchor="t" anchorCtr="0">
            <a:noAutofit/>
          </a:bodyPr>
          <a:lstStyle/>
          <a:p>
            <a:pPr lvl="0"/>
            <a:r>
              <a:rPr lang="en" dirty="0">
                <a:latin typeface="Microsoft JhengHei" panose="020B0604030504040204" pitchFamily="34" charset="-120"/>
                <a:ea typeface="Microsoft JhengHei" panose="020B0604030504040204" pitchFamily="34" charset="-120"/>
              </a:rPr>
              <a:t>專案結果</a:t>
            </a:r>
            <a:r>
              <a:rPr lang="en-US" altLang="zh-TW" dirty="0"/>
              <a:t>—</a:t>
            </a:r>
            <a:r>
              <a:rPr lang="zh-TW" altLang="en-US" dirty="0">
                <a:latin typeface="Microsoft JhengHei" panose="020B0604030504040204" pitchFamily="34" charset="-120"/>
                <a:ea typeface="Microsoft JhengHei" panose="020B0604030504040204" pitchFamily="34" charset="-120"/>
              </a:rPr>
              <a:t>股債混合型基金</a:t>
            </a: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18</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pic>
        <p:nvPicPr>
          <p:cNvPr id="13" name="MyPlot2">
            <a:extLst>
              <a:ext uri="{FF2B5EF4-FFF2-40B4-BE49-F238E27FC236}">
                <a16:creationId xmlns:a16="http://schemas.microsoft.com/office/drawing/2014/main" id="{00000000-0008-0000-0500-00000E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719580" y="3036406"/>
            <a:ext cx="3103316" cy="1942172"/>
          </a:xfrm>
          <a:prstGeom prst="rect">
            <a:avLst/>
          </a:prstGeom>
        </p:spPr>
      </p:pic>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Ridge Regression </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Test Data MSE : 0.0024</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endPar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190543">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最大回撤</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u="none" strike="noStrike">
                          <a:effectLst/>
                        </a:rPr>
                        <a:t>D03</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4.27%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3.18%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7.14%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4.55%</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9.87%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0.45</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0.70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u="none" strike="noStrike">
                          <a:effectLst/>
                        </a:rPr>
                        <a:t>64E</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3.51%</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2.61%</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6.90%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4.68%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11.87%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0.38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0.56</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0.22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u="none" strike="noStrike">
                          <a:effectLst/>
                        </a:rPr>
                        <a:t>MS8</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5.80%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4.32%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5.62%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3.50%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7.13%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0.77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1.23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0.61</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u="none" strike="noStrike">
                          <a:effectLst/>
                        </a:rPr>
                        <a:t>MS9</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4.46%</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5.65%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3.53%</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7.53%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0.59</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0.94</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0.44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u="none" strike="noStrike">
                          <a:effectLst/>
                        </a:rPr>
                        <a:t>C15</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8.15%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6.07%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8.68%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5.83%</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12.77%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0.70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1.04</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0.48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rPr>
                        <a:t>benchmark</a:t>
                      </a:r>
                      <a:endParaRPr lang="en"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1.55%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1.16%</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5.38%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3.83%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14.24%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0.22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0.30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0.08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59638486"/>
                  </a:ext>
                </a:extLst>
              </a:tr>
            </a:tbl>
          </a:graphicData>
        </a:graphic>
      </p:graphicFrame>
    </p:spTree>
    <p:extLst>
      <p:ext uri="{BB962C8B-B14F-4D97-AF65-F5344CB8AC3E}">
        <p14:creationId xmlns:p14="http://schemas.microsoft.com/office/powerpoint/2010/main" val="2382538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dirty="0"/>
              <a:t>19</a:t>
            </a:r>
            <a:endParaRPr dirty="0"/>
          </a:p>
        </p:txBody>
      </p:sp>
      <p:graphicFrame>
        <p:nvGraphicFramePr>
          <p:cNvPr id="12" name="表格 11">
            <a:extLst>
              <a:ext uri="{FF2B5EF4-FFF2-40B4-BE49-F238E27FC236}">
                <a16:creationId xmlns:a16="http://schemas.microsoft.com/office/drawing/2014/main" id="{8E62E268-00AD-554B-8DC7-6D65C9FDAE70}"/>
              </a:ext>
            </a:extLst>
          </p:cNvPr>
          <p:cNvGraphicFramePr>
            <a:graphicFrameLocks noGrp="1"/>
          </p:cNvGraphicFramePr>
          <p:nvPr>
            <p:extLst>
              <p:ext uri="{D42A27DB-BD31-4B8C-83A1-F6EECF244321}">
                <p14:modId xmlns:p14="http://schemas.microsoft.com/office/powerpoint/2010/main" val="2100092048"/>
              </p:ext>
            </p:extLst>
          </p:nvPr>
        </p:nvGraphicFramePr>
        <p:xfrm>
          <a:off x="1928587" y="2096582"/>
          <a:ext cx="4943215" cy="2559120"/>
        </p:xfrm>
        <a:graphic>
          <a:graphicData uri="http://schemas.openxmlformats.org/drawingml/2006/table">
            <a:tbl>
              <a:tblPr>
                <a:tableStyleId>{B301B821-A1FF-4177-AEE7-76D212191A09}</a:tableStyleId>
              </a:tblPr>
              <a:tblGrid>
                <a:gridCol w="4943215">
                  <a:extLst>
                    <a:ext uri="{9D8B030D-6E8A-4147-A177-3AD203B41FA5}">
                      <a16:colId xmlns:a16="http://schemas.microsoft.com/office/drawing/2014/main" val="1217910984"/>
                    </a:ext>
                  </a:extLst>
                </a:gridCol>
              </a:tblGrid>
              <a:tr h="511824">
                <a:tc>
                  <a:txBody>
                    <a:bodyPr/>
                    <a:lstStyle/>
                    <a:p>
                      <a:pPr algn="l" fontAlgn="ctr"/>
                      <a:r>
                        <a:rPr lang="zh-TW" altLang="en-US" sz="2000" u="none" strike="noStrike" dirty="0">
                          <a:effectLst/>
                          <a:latin typeface="微軟正黑體" panose="020B0604030504040204" pitchFamily="34" charset="-120"/>
                          <a:ea typeface="微軟正黑體" panose="020B0604030504040204" pitchFamily="34" charset="-120"/>
                        </a:rPr>
                        <a:t> 法盛盧米斯塞勒斯全球機會債券基金 </a:t>
                      </a:r>
                      <a:r>
                        <a:rPr lang="en-US" altLang="zh-TW" sz="2000" u="none" strike="noStrike" dirty="0">
                          <a:effectLst/>
                          <a:latin typeface="微軟正黑體" panose="020B0604030504040204" pitchFamily="34" charset="-120"/>
                          <a:ea typeface="微軟正黑體" panose="020B0604030504040204" pitchFamily="34" charset="-120"/>
                        </a:rPr>
                        <a:t>(</a:t>
                      </a:r>
                      <a:r>
                        <a:rPr lang="zh-TW" altLang="en-US" sz="2000" u="none" strike="noStrike" dirty="0">
                          <a:effectLst/>
                          <a:latin typeface="微軟正黑體" panose="020B0604030504040204" pitchFamily="34" charset="-120"/>
                          <a:ea typeface="微軟正黑體" panose="020B0604030504040204" pitchFamily="34" charset="-120"/>
                        </a:rPr>
                        <a:t>配息</a:t>
                      </a:r>
                      <a:r>
                        <a:rPr lang="en-US" altLang="zh-TW" sz="2000" u="none" strike="noStrike" dirty="0">
                          <a:effectLst/>
                          <a:latin typeface="微軟正黑體" panose="020B0604030504040204" pitchFamily="34" charset="-120"/>
                          <a:ea typeface="微軟正黑體" panose="020B0604030504040204" pitchFamily="34" charset="-120"/>
                        </a:rPr>
                        <a:t>)</a:t>
                      </a:r>
                      <a:endParaRPr lang="en-US" altLang="zh-TW" sz="20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395" marR="9395" marT="939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1184160912"/>
                  </a:ext>
                </a:extLst>
              </a:tr>
              <a:tr h="511824">
                <a:tc>
                  <a:txBody>
                    <a:bodyPr/>
                    <a:lstStyle/>
                    <a:p>
                      <a:pPr algn="l" fontAlgn="ctr"/>
                      <a:r>
                        <a:rPr lang="zh-TW" altLang="en-US" sz="2000" u="none" strike="noStrike" dirty="0">
                          <a:effectLst/>
                          <a:latin typeface="微軟正黑體" panose="020B0604030504040204" pitchFamily="34" charset="-120"/>
                          <a:ea typeface="微軟正黑體" panose="020B0604030504040204" pitchFamily="34" charset="-120"/>
                        </a:rPr>
                        <a:t> 施羅德環球企業債券 </a:t>
                      </a:r>
                      <a:r>
                        <a:rPr lang="en" sz="2000" u="none" strike="noStrike" dirty="0">
                          <a:effectLst/>
                          <a:latin typeface="微軟正黑體" panose="020B0604030504040204" pitchFamily="34" charset="-120"/>
                          <a:ea typeface="微軟正黑體" panose="020B0604030504040204" pitchFamily="34" charset="-120"/>
                        </a:rPr>
                        <a:t>A1</a:t>
                      </a:r>
                      <a:r>
                        <a:rPr lang="zh-TW" altLang="en-US" sz="2000" u="none" strike="noStrike" dirty="0">
                          <a:effectLst/>
                          <a:latin typeface="微軟正黑體" panose="020B0604030504040204" pitchFamily="34" charset="-120"/>
                          <a:ea typeface="微軟正黑體" panose="020B0604030504040204" pitchFamily="34" charset="-120"/>
                        </a:rPr>
                        <a:t> 月配浮動 </a:t>
                      </a:r>
                      <a:r>
                        <a:rPr lang="en-US" altLang="zh-TW" sz="2000" u="none" strike="noStrike" dirty="0">
                          <a:effectLst/>
                          <a:latin typeface="微軟正黑體" panose="020B0604030504040204" pitchFamily="34" charset="-120"/>
                          <a:ea typeface="微軟正黑體" panose="020B0604030504040204" pitchFamily="34" charset="-120"/>
                        </a:rPr>
                        <a:t>(</a:t>
                      </a:r>
                      <a:r>
                        <a:rPr lang="zh-TW" altLang="en-US" sz="2000" u="none" strike="noStrike" dirty="0">
                          <a:effectLst/>
                          <a:latin typeface="微軟正黑體" panose="020B0604030504040204" pitchFamily="34" charset="-120"/>
                          <a:ea typeface="微軟正黑體" panose="020B0604030504040204" pitchFamily="34" charset="-120"/>
                        </a:rPr>
                        <a:t>美元</a:t>
                      </a:r>
                      <a:r>
                        <a:rPr lang="en-US" altLang="zh-TW" sz="2000" u="none" strike="noStrike" dirty="0">
                          <a:effectLst/>
                          <a:latin typeface="微軟正黑體" panose="020B0604030504040204" pitchFamily="34" charset="-120"/>
                          <a:ea typeface="微軟正黑體" panose="020B0604030504040204" pitchFamily="34" charset="-120"/>
                        </a:rPr>
                        <a:t>)</a:t>
                      </a:r>
                      <a:endParaRPr lang="en-US" altLang="zh-TW" sz="20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395" marR="9395" marT="939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546145384"/>
                  </a:ext>
                </a:extLst>
              </a:tr>
              <a:tr h="511824">
                <a:tc>
                  <a:txBody>
                    <a:bodyPr/>
                    <a:lstStyle/>
                    <a:p>
                      <a:pPr algn="l" fontAlgn="ctr"/>
                      <a:r>
                        <a:rPr lang="zh-TW" altLang="en-US" sz="2000" u="none" strike="noStrike" dirty="0">
                          <a:effectLst/>
                          <a:latin typeface="微軟正黑體" panose="020B0604030504040204" pitchFamily="34" charset="-120"/>
                          <a:ea typeface="微軟正黑體" panose="020B0604030504040204" pitchFamily="34" charset="-120"/>
                        </a:rPr>
                        <a:t> 聯博房貸收益基金 </a:t>
                      </a:r>
                      <a:r>
                        <a:rPr lang="en" sz="2000" u="none" strike="noStrike" dirty="0">
                          <a:effectLst/>
                          <a:latin typeface="微軟正黑體" panose="020B0604030504040204" pitchFamily="34" charset="-120"/>
                          <a:ea typeface="微軟正黑體" panose="020B0604030504040204" pitchFamily="34" charset="-120"/>
                        </a:rPr>
                        <a:t>AX</a:t>
                      </a:r>
                      <a:r>
                        <a:rPr lang="zh-TW" altLang="en-US" sz="2000" u="none" strike="noStrike" dirty="0">
                          <a:effectLst/>
                          <a:latin typeface="微軟正黑體" panose="020B0604030504040204" pitchFamily="34" charset="-120"/>
                          <a:ea typeface="微軟正黑體" panose="020B0604030504040204" pitchFamily="34" charset="-120"/>
                        </a:rPr>
                        <a:t> 股</a:t>
                      </a:r>
                      <a:endParaRPr lang="zh-TW" altLang="en-US" sz="20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395" marR="9395" marT="939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1888588195"/>
                  </a:ext>
                </a:extLst>
              </a:tr>
              <a:tr h="511824">
                <a:tc>
                  <a:txBody>
                    <a:bodyPr/>
                    <a:lstStyle/>
                    <a:p>
                      <a:pPr algn="l" fontAlgn="ctr"/>
                      <a:r>
                        <a:rPr lang="zh-TW" altLang="en-US" sz="2000" u="none" strike="noStrike" dirty="0">
                          <a:effectLst/>
                          <a:latin typeface="微軟正黑體" panose="020B0604030504040204" pitchFamily="34" charset="-120"/>
                          <a:ea typeface="微軟正黑體" panose="020B0604030504040204" pitchFamily="34" charset="-120"/>
                        </a:rPr>
                        <a:t> 聯博房貸收益基金 </a:t>
                      </a:r>
                      <a:r>
                        <a:rPr lang="en" sz="2000" u="none" strike="noStrike" dirty="0">
                          <a:effectLst/>
                          <a:latin typeface="微軟正黑體" panose="020B0604030504040204" pitchFamily="34" charset="-120"/>
                          <a:ea typeface="微軟正黑體" panose="020B0604030504040204" pitchFamily="34" charset="-120"/>
                        </a:rPr>
                        <a:t>A2X</a:t>
                      </a:r>
                      <a:r>
                        <a:rPr lang="zh-TW" altLang="en-US" sz="2000" u="none" strike="noStrike" dirty="0">
                          <a:effectLst/>
                          <a:latin typeface="微軟正黑體" panose="020B0604030504040204" pitchFamily="34" charset="-120"/>
                          <a:ea typeface="微軟正黑體" panose="020B0604030504040204" pitchFamily="34" charset="-120"/>
                        </a:rPr>
                        <a:t> 股</a:t>
                      </a:r>
                      <a:endParaRPr lang="zh-TW" altLang="en-US" sz="20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395" marR="9395" marT="939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3815041523"/>
                  </a:ext>
                </a:extLst>
              </a:tr>
              <a:tr h="511824">
                <a:tc>
                  <a:txBody>
                    <a:bodyPr/>
                    <a:lstStyle/>
                    <a:p>
                      <a:pPr algn="l" fontAlgn="ctr"/>
                      <a:r>
                        <a:rPr lang="zh-TW" altLang="en-US" sz="2000" u="none" strike="noStrike" dirty="0">
                          <a:effectLst/>
                          <a:latin typeface="微軟正黑體" panose="020B0604030504040204" pitchFamily="34" charset="-120"/>
                          <a:ea typeface="微軟正黑體" panose="020B0604030504040204" pitchFamily="34" charset="-120"/>
                        </a:rPr>
                        <a:t> 聯博房貸收益基金 </a:t>
                      </a:r>
                      <a:r>
                        <a:rPr lang="en" sz="2000" u="none" strike="noStrike" dirty="0">
                          <a:effectLst/>
                          <a:latin typeface="微軟正黑體" panose="020B0604030504040204" pitchFamily="34" charset="-120"/>
                          <a:ea typeface="微軟正黑體" panose="020B0604030504040204" pitchFamily="34" charset="-120"/>
                        </a:rPr>
                        <a:t>B2X</a:t>
                      </a:r>
                      <a:r>
                        <a:rPr lang="zh-TW" altLang="en-US" sz="2000" u="none" strike="noStrike" dirty="0">
                          <a:effectLst/>
                          <a:latin typeface="微軟正黑體" panose="020B0604030504040204" pitchFamily="34" charset="-120"/>
                          <a:ea typeface="微軟正黑體" panose="020B0604030504040204" pitchFamily="34" charset="-120"/>
                        </a:rPr>
                        <a:t> 股</a:t>
                      </a:r>
                      <a:endParaRPr lang="zh-TW" altLang="en-US" sz="20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395" marR="9395" marT="939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1147630383"/>
                  </a:ext>
                </a:extLst>
              </a:tr>
            </a:tbl>
          </a:graphicData>
        </a:graphic>
      </p:graphicFrame>
      <p:sp>
        <p:nvSpPr>
          <p:cNvPr id="165" name="矩形 164">
            <a:extLst>
              <a:ext uri="{FF2B5EF4-FFF2-40B4-BE49-F238E27FC236}">
                <a16:creationId xmlns:a16="http://schemas.microsoft.com/office/drawing/2014/main" id="{AC22DFCC-CC37-8F43-BCF1-3CE120C214FA}"/>
              </a:ext>
            </a:extLst>
          </p:cNvPr>
          <p:cNvSpPr/>
          <p:nvPr/>
        </p:nvSpPr>
        <p:spPr>
          <a:xfrm>
            <a:off x="2472706" y="1429508"/>
            <a:ext cx="4198585" cy="461665"/>
          </a:xfrm>
          <a:prstGeom prst="rect">
            <a:avLst/>
          </a:prstGeom>
        </p:spPr>
        <p:txBody>
          <a:bodyPr wrap="none">
            <a:spAutoFit/>
          </a:bodyPr>
          <a:lstStyle/>
          <a:p>
            <a:pPr algn="ctr"/>
            <a:r>
              <a:rPr lang="zh-TW" altLang="en-US" sz="2400" b="1" dirty="0">
                <a:latin typeface="Microsoft JhengHei" panose="020B0604030504040204" pitchFamily="34" charset="-120"/>
                <a:ea typeface="Microsoft JhengHei" panose="020B0604030504040204" pitchFamily="34" charset="-120"/>
              </a:rPr>
              <a:t>未來標的挑選（</a:t>
            </a:r>
            <a:r>
              <a:rPr lang="en-US" altLang="zh-TW" sz="2400" b="1" dirty="0">
                <a:latin typeface="Microsoft JhengHei" panose="020B0604030504040204" pitchFamily="34" charset="-120"/>
                <a:ea typeface="Microsoft JhengHei" panose="020B0604030504040204" pitchFamily="34" charset="-120"/>
              </a:rPr>
              <a:t>2021/3/31</a:t>
            </a:r>
            <a:r>
              <a:rPr lang="zh-TW" altLang="en-US" sz="2400" b="1" dirty="0">
                <a:latin typeface="Microsoft JhengHei" panose="020B0604030504040204" pitchFamily="34" charset="-120"/>
                <a:ea typeface="Microsoft JhengHei" panose="020B0604030504040204" pitchFamily="34" charset="-120"/>
              </a:rPr>
              <a:t>）</a:t>
            </a:r>
            <a:endParaRPr lang="zh-TW" altLang="en-US" sz="2400" b="1"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324769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dirty="0">
                <a:latin typeface="Microsoft JhengHei" panose="020B0604030504040204" pitchFamily="34" charset="-120"/>
                <a:ea typeface="Microsoft JhengHei" panose="020B0604030504040204" pitchFamily="34" charset="-120"/>
              </a:rPr>
              <a:t>專案結果</a:t>
            </a:r>
            <a:br>
              <a:rPr lang="zh-TW" altLang="en-US" sz="3600" dirty="0">
                <a:latin typeface="Microsoft JhengHei" panose="020B0604030504040204" pitchFamily="34" charset="-120"/>
                <a:ea typeface="Microsoft JhengHei" panose="020B0604030504040204" pitchFamily="34" charset="-120"/>
              </a:rPr>
            </a:br>
            <a:r>
              <a:rPr lang="zh-TW" altLang="en-US" sz="1600" dirty="0">
                <a:latin typeface="Microsoft JhengHei" panose="020B0604030504040204" pitchFamily="34" charset="-120"/>
                <a:ea typeface="Microsoft JhengHei" panose="020B0604030504040204" pitchFamily="34" charset="-120"/>
              </a:rPr>
              <a:t>（以股債混合型基金為例）</a:t>
            </a:r>
            <a:endParaRPr lang="zh-TW" altLang="en-US" sz="3600" dirty="0">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4012894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16"/>
        <p:cNvGrpSpPr/>
        <p:nvPr/>
      </p:nvGrpSpPr>
      <p:grpSpPr>
        <a:xfrm>
          <a:off x="0" y="0"/>
          <a:ext cx="0" cy="0"/>
          <a:chOff x="0" y="0"/>
          <a:chExt cx="0" cy="0"/>
        </a:xfrm>
      </p:grpSpPr>
      <p:pic>
        <p:nvPicPr>
          <p:cNvPr id="5" name="圖片 4"/>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foregroundMark x1="40664" y1="63793" x2="40664" y2="63793"/>
                        <a14:foregroundMark x1="58506" y1="58621" x2="58506" y2="58621"/>
                        <a14:foregroundMark x1="60166" y1="81897" x2="60166" y2="81897"/>
                        <a14:foregroundMark x1="57676" y1="75000" x2="57676" y2="75000"/>
                        <a14:foregroundMark x1="39419" y1="31034" x2="39419" y2="31034"/>
                        <a14:foregroundMark x1="63900" y1="33621" x2="63900" y2="33621"/>
                        <a14:foregroundMark x1="55187" y1="33621" x2="55187" y2="33621"/>
                        <a14:foregroundMark x1="48548" y1="62069" x2="48548" y2="62069"/>
                        <a14:foregroundMark x1="51037" y1="80172" x2="51037" y2="80172"/>
                        <a14:foregroundMark x1="37759" y1="53448" x2="37759" y2="53448"/>
                        <a14:foregroundMark x1="25726" y1="56897" x2="25726" y2="56897"/>
                        <a14:foregroundMark x1="10788" y1="50000" x2="10788" y2="50000"/>
                        <a14:foregroundMark x1="84647" y1="62931" x2="84647" y2="62931"/>
                        <a14:foregroundMark x1="81328" y1="39655" x2="81328" y2="39655"/>
                      </a14:backgroundRemoval>
                    </a14:imgEffect>
                  </a14:imgLayer>
                </a14:imgProps>
              </a:ext>
            </a:extLst>
          </a:blip>
          <a:stretch>
            <a:fillRect/>
          </a:stretch>
        </p:blipFill>
        <p:spPr>
          <a:xfrm>
            <a:off x="4902131" y="2403825"/>
            <a:ext cx="1371600" cy="852055"/>
          </a:xfrm>
          <a:prstGeom prst="ellipse">
            <a:avLst/>
          </a:prstGeom>
        </p:spPr>
      </p:pic>
      <p:sp>
        <p:nvSpPr>
          <p:cNvPr id="2417" name="Google Shape;2417;p44"/>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Our Team</a:t>
            </a:r>
            <a:endParaRPr dirty="0"/>
          </a:p>
        </p:txBody>
      </p:sp>
      <p:sp>
        <p:nvSpPr>
          <p:cNvPr id="2418" name="Google Shape;2418;p4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a:t>
            </a:fld>
            <a:endParaRPr/>
          </a:p>
        </p:txBody>
      </p:sp>
      <p:pic>
        <p:nvPicPr>
          <p:cNvPr id="2" name="圖片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31252" y="1558475"/>
            <a:ext cx="1296746" cy="1690700"/>
          </a:xfrm>
          <a:prstGeom prst="ellipse">
            <a:avLst/>
          </a:prstGeom>
        </p:spPr>
      </p:pic>
      <p:pic>
        <p:nvPicPr>
          <p:cNvPr id="12" name="圖片 11"/>
          <p:cNvPicPr>
            <a:picLocks noChangeAspect="1"/>
          </p:cNvPicPr>
          <p:nvPr/>
        </p:nvPicPr>
        <p:blipFill rotWithShape="1">
          <a:blip r:embed="rId6">
            <a:extLst>
              <a:ext uri="{28A0092B-C50C-407E-A947-70E740481C1C}">
                <a14:useLocalDpi xmlns:a14="http://schemas.microsoft.com/office/drawing/2010/main" val="0"/>
              </a:ext>
            </a:extLst>
          </a:blip>
          <a:srcRect r="-867" b="18651"/>
          <a:stretch/>
        </p:blipFill>
        <p:spPr>
          <a:xfrm>
            <a:off x="6475128" y="1558475"/>
            <a:ext cx="2137944" cy="1690700"/>
          </a:xfrm>
          <a:prstGeom prst="ellipse">
            <a:avLst/>
          </a:prstGeom>
        </p:spPr>
      </p:pic>
      <p:pic>
        <p:nvPicPr>
          <p:cNvPr id="13" name="圖片 12">
            <a:extLst>
              <a:ext uri="{FF2B5EF4-FFF2-40B4-BE49-F238E27FC236}">
                <a16:creationId xmlns:a16="http://schemas.microsoft.com/office/drawing/2014/main" id="{3E37C20D-6AA9-404C-B2CF-CE8BB1FA549C}"/>
              </a:ext>
            </a:extLst>
          </p:cNvPr>
          <p:cNvPicPr>
            <a:picLocks noChangeAspect="1"/>
          </p:cNvPicPr>
          <p:nvPr/>
        </p:nvPicPr>
        <p:blipFill rotWithShape="1">
          <a:blip r:embed="rId7"/>
          <a:srcRect l="21546" t="1431" r="23608" b="60372"/>
          <a:stretch/>
        </p:blipFill>
        <p:spPr>
          <a:xfrm>
            <a:off x="728543" y="1545066"/>
            <a:ext cx="1620982" cy="1704109"/>
          </a:xfrm>
          <a:prstGeom prst="ellipse">
            <a:avLst/>
          </a:prstGeom>
        </p:spPr>
      </p:pic>
      <p:sp>
        <p:nvSpPr>
          <p:cNvPr id="15" name="Google Shape;2424;p44"/>
          <p:cNvSpPr txBox="1"/>
          <p:nvPr/>
        </p:nvSpPr>
        <p:spPr>
          <a:xfrm>
            <a:off x="4847765" y="3408148"/>
            <a:ext cx="1489200" cy="734100"/>
          </a:xfrm>
          <a:prstGeom prst="rect">
            <a:avLst/>
          </a:prstGeom>
          <a:noFill/>
          <a:ln>
            <a:noFill/>
          </a:ln>
        </p:spPr>
        <p:txBody>
          <a:bodyPr spcFirstLastPara="1" wrap="square" lIns="0" tIns="0" rIns="0" bIns="0" anchor="t" anchorCtr="0">
            <a:noAutofit/>
          </a:bodyPr>
          <a:lstStyle/>
          <a:p>
            <a:pPr algn="ctr">
              <a:spcBef>
                <a:spcPts val="400"/>
              </a:spcBef>
              <a:spcAft>
                <a:spcPts val="400"/>
              </a:spcAft>
            </a:pPr>
            <a:r>
              <a:rPr lang="en-US" b="1" dirty="0">
                <a:solidFill>
                  <a:schemeClr val="dk1"/>
                </a:solidFill>
                <a:latin typeface="Barlow"/>
                <a:ea typeface="Barlow"/>
                <a:cs typeface="Barlow"/>
                <a:sym typeface="Barlow"/>
              </a:rPr>
              <a:t>Terry Zhang</a:t>
            </a:r>
          </a:p>
          <a:p>
            <a:pPr algn="ctr"/>
            <a:r>
              <a:rPr lang="zh-TW" altLang="en-US" sz="1100" dirty="0">
                <a:solidFill>
                  <a:schemeClr val="dk2"/>
                </a:solidFill>
                <a:latin typeface="微軟正黑體" panose="020B0604030504040204" pitchFamily="34" charset="-120"/>
                <a:ea typeface="微軟正黑體" panose="020B0604030504040204" pitchFamily="34" charset="-120"/>
                <a:cs typeface="Barlow"/>
                <a:sym typeface="Barlow"/>
              </a:rPr>
              <a:t>張軒羽</a:t>
            </a:r>
            <a:endParaRPr lang="en-US" altLang="zh-TW" sz="1100" dirty="0">
              <a:solidFill>
                <a:schemeClr val="dk2"/>
              </a:solidFill>
              <a:latin typeface="微軟正黑體" panose="020B0604030504040204" pitchFamily="34" charset="-120"/>
              <a:ea typeface="微軟正黑體" panose="020B0604030504040204" pitchFamily="34" charset="-120"/>
              <a:cs typeface="Barlow"/>
              <a:sym typeface="Barlow"/>
            </a:endParaRPr>
          </a:p>
          <a:p>
            <a:pPr algn="ctr">
              <a:spcBef>
                <a:spcPts val="400"/>
              </a:spcBef>
              <a:spcAft>
                <a:spcPts val="400"/>
              </a:spcAft>
            </a:pPr>
            <a:r>
              <a:rPr lang="zh-TW" altLang="en-US" sz="1200" dirty="0">
                <a:latin typeface="微軟正黑體" panose="020B0604030504040204" pitchFamily="34" charset="-120"/>
                <a:ea typeface="微軟正黑體" panose="020B0604030504040204" pitchFamily="34" charset="-120"/>
                <a:cs typeface="Barlow"/>
                <a:sym typeface="Barlow"/>
              </a:rPr>
              <a:t>東吳大學巨量資料科學系</a:t>
            </a:r>
            <a:endParaRPr lang="en-US" altLang="zh-TW" sz="1200" dirty="0">
              <a:latin typeface="微軟正黑體" panose="020B0604030504040204" pitchFamily="34" charset="-120"/>
              <a:ea typeface="微軟正黑體" panose="020B0604030504040204" pitchFamily="34" charset="-120"/>
              <a:cs typeface="Barlow"/>
              <a:sym typeface="Barlow"/>
            </a:endParaRPr>
          </a:p>
          <a:p>
            <a:pPr marL="0" lvl="0" indent="0" algn="ctr" rtl="0">
              <a:spcBef>
                <a:spcPts val="400"/>
              </a:spcBef>
              <a:spcAft>
                <a:spcPts val="400"/>
              </a:spcAft>
              <a:buNone/>
            </a:pPr>
            <a:endParaRPr dirty="0">
              <a:latin typeface="Barlow"/>
              <a:ea typeface="Barlow"/>
              <a:cs typeface="Barlow"/>
              <a:sym typeface="Barlow"/>
            </a:endParaRPr>
          </a:p>
        </p:txBody>
      </p:sp>
      <p:pic>
        <p:nvPicPr>
          <p:cNvPr id="3" name="圖片 2"/>
          <p:cNvPicPr>
            <a:picLocks noChangeAspect="1"/>
          </p:cNvPicPr>
          <p:nvPr/>
        </p:nvPicPr>
        <p:blipFill rotWithShape="1">
          <a:blip r:embed="rId8">
            <a:extLst>
              <a:ext uri="{BEBA8EAE-BF5A-486C-A8C5-ECC9F3942E4B}">
                <a14:imgProps xmlns:a14="http://schemas.microsoft.com/office/drawing/2010/main">
                  <a14:imgLayer r:embed="rId9">
                    <a14:imgEffect>
                      <a14:backgroundRemoval t="25781" b="63828" l="31641" r="60313">
                        <a14:backgroundMark x1="52109" y1="61172" x2="52109" y2="61172"/>
                        <a14:backgroundMark x1="42734" y1="60703" x2="42734" y2="60703"/>
                      </a14:backgroundRemoval>
                    </a14:imgEffect>
                  </a14:imgLayer>
                </a14:imgProps>
              </a:ext>
              <a:ext uri="{28A0092B-C50C-407E-A947-70E740481C1C}">
                <a14:useLocalDpi xmlns:a14="http://schemas.microsoft.com/office/drawing/2010/main" val="0"/>
              </a:ext>
            </a:extLst>
          </a:blip>
          <a:srcRect l="28096" t="24444" r="36053" b="40868"/>
          <a:stretch/>
        </p:blipFill>
        <p:spPr>
          <a:xfrm>
            <a:off x="5127939" y="1545066"/>
            <a:ext cx="871485" cy="896798"/>
          </a:xfrm>
          <a:prstGeom prst="rect">
            <a:avLst/>
          </a:prstGeom>
        </p:spPr>
      </p:pic>
      <p:sp>
        <p:nvSpPr>
          <p:cNvPr id="19" name="Google Shape;2424;p44"/>
          <p:cNvSpPr txBox="1"/>
          <p:nvPr/>
        </p:nvSpPr>
        <p:spPr>
          <a:xfrm>
            <a:off x="870099" y="3403399"/>
            <a:ext cx="1489200" cy="734100"/>
          </a:xfrm>
          <a:prstGeom prst="rect">
            <a:avLst/>
          </a:prstGeom>
          <a:noFill/>
          <a:ln>
            <a:noFill/>
          </a:ln>
        </p:spPr>
        <p:txBody>
          <a:bodyPr spcFirstLastPara="1" wrap="square" lIns="0" tIns="0" rIns="0" bIns="0" anchor="t" anchorCtr="0">
            <a:noAutofit/>
          </a:bodyPr>
          <a:lstStyle/>
          <a:p>
            <a:pPr algn="ctr">
              <a:spcBef>
                <a:spcPts val="400"/>
              </a:spcBef>
              <a:spcAft>
                <a:spcPts val="400"/>
              </a:spcAft>
            </a:pPr>
            <a:r>
              <a:rPr lang="en-US" b="1" dirty="0">
                <a:solidFill>
                  <a:schemeClr val="dk1"/>
                </a:solidFill>
                <a:latin typeface="Barlow"/>
                <a:ea typeface="Barlow"/>
                <a:cs typeface="Barlow"/>
                <a:sym typeface="Barlow"/>
              </a:rPr>
              <a:t>Alex Chiang</a:t>
            </a:r>
          </a:p>
          <a:p>
            <a:pPr algn="ctr"/>
            <a:r>
              <a:rPr lang="zh-TW" altLang="en-US" sz="1100" dirty="0">
                <a:solidFill>
                  <a:schemeClr val="dk2"/>
                </a:solidFill>
                <a:latin typeface="微軟正黑體" panose="020B0604030504040204" pitchFamily="34" charset="-120"/>
                <a:ea typeface="微軟正黑體" panose="020B0604030504040204" pitchFamily="34" charset="-120"/>
                <a:cs typeface="Barlow"/>
                <a:sym typeface="Barlow"/>
              </a:rPr>
              <a:t>江祐宏</a:t>
            </a:r>
          </a:p>
          <a:p>
            <a:pPr algn="ctr">
              <a:spcBef>
                <a:spcPts val="400"/>
              </a:spcBef>
              <a:spcAft>
                <a:spcPts val="400"/>
              </a:spcAft>
            </a:pPr>
            <a:r>
              <a:rPr lang="zh-TW" altLang="en-US" sz="1200" dirty="0">
                <a:latin typeface="微軟正黑體" panose="020B0604030504040204" pitchFamily="34" charset="-120"/>
                <a:ea typeface="微軟正黑體" panose="020B0604030504040204" pitchFamily="34" charset="-120"/>
                <a:cs typeface="Barlow"/>
                <a:sym typeface="Barlow"/>
              </a:rPr>
              <a:t>東吳大學財務工程與精算數學系</a:t>
            </a:r>
          </a:p>
          <a:p>
            <a:pPr marL="0" lvl="0" indent="0" algn="ctr" rtl="0">
              <a:spcBef>
                <a:spcPts val="400"/>
              </a:spcBef>
              <a:spcAft>
                <a:spcPts val="400"/>
              </a:spcAft>
              <a:buNone/>
            </a:pPr>
            <a:endParaRPr dirty="0">
              <a:latin typeface="Barlow"/>
              <a:ea typeface="Barlow"/>
              <a:cs typeface="Barlow"/>
              <a:sym typeface="Barlow"/>
            </a:endParaRPr>
          </a:p>
        </p:txBody>
      </p:sp>
      <p:sp>
        <p:nvSpPr>
          <p:cNvPr id="20" name="Google Shape;2424;p44"/>
          <p:cNvSpPr txBox="1"/>
          <p:nvPr/>
        </p:nvSpPr>
        <p:spPr>
          <a:xfrm>
            <a:off x="2918999" y="3403399"/>
            <a:ext cx="1369066" cy="734100"/>
          </a:xfrm>
          <a:prstGeom prst="rect">
            <a:avLst/>
          </a:prstGeom>
          <a:noFill/>
          <a:ln>
            <a:noFill/>
          </a:ln>
        </p:spPr>
        <p:txBody>
          <a:bodyPr spcFirstLastPara="1" wrap="square" lIns="0" tIns="0" rIns="0" bIns="0" anchor="t" anchorCtr="0">
            <a:noAutofit/>
          </a:bodyPr>
          <a:lstStyle/>
          <a:p>
            <a:pPr algn="ctr">
              <a:spcBef>
                <a:spcPts val="400"/>
              </a:spcBef>
              <a:spcAft>
                <a:spcPts val="400"/>
              </a:spcAft>
            </a:pPr>
            <a:r>
              <a:rPr lang="en-US" b="1" dirty="0">
                <a:solidFill>
                  <a:schemeClr val="dk1"/>
                </a:solidFill>
                <a:latin typeface="Barlow"/>
                <a:ea typeface="Barlow"/>
                <a:cs typeface="Barlow"/>
                <a:sym typeface="Barlow"/>
              </a:rPr>
              <a:t>Emily Li</a:t>
            </a:r>
          </a:p>
          <a:p>
            <a:pPr algn="ctr"/>
            <a:r>
              <a:rPr lang="zh-TW" altLang="en-US" sz="1100" dirty="0">
                <a:solidFill>
                  <a:schemeClr val="dk2"/>
                </a:solidFill>
                <a:latin typeface="微軟正黑體" panose="020B0604030504040204" pitchFamily="34" charset="-120"/>
                <a:ea typeface="微軟正黑體" panose="020B0604030504040204" pitchFamily="34" charset="-120"/>
                <a:cs typeface="Barlow"/>
                <a:sym typeface="Barlow"/>
              </a:rPr>
              <a:t>李瑀晨</a:t>
            </a:r>
            <a:endParaRPr lang="en-US" altLang="zh-TW" sz="1100" dirty="0">
              <a:solidFill>
                <a:schemeClr val="dk2"/>
              </a:solidFill>
              <a:latin typeface="微軟正黑體" panose="020B0604030504040204" pitchFamily="34" charset="-120"/>
              <a:ea typeface="微軟正黑體" panose="020B0604030504040204" pitchFamily="34" charset="-120"/>
              <a:cs typeface="Barlow"/>
              <a:sym typeface="Barlow"/>
            </a:endParaRPr>
          </a:p>
          <a:p>
            <a:pPr algn="ctr">
              <a:spcBef>
                <a:spcPts val="400"/>
              </a:spcBef>
              <a:spcAft>
                <a:spcPts val="400"/>
              </a:spcAft>
            </a:pPr>
            <a:r>
              <a:rPr lang="zh-TW" altLang="en-US" sz="1200" dirty="0">
                <a:latin typeface="微軟正黑體" panose="020B0604030504040204" pitchFamily="34" charset="-120"/>
                <a:ea typeface="微軟正黑體" panose="020B0604030504040204" pitchFamily="34" charset="-120"/>
                <a:cs typeface="Barlow"/>
                <a:sym typeface="Barlow"/>
              </a:rPr>
              <a:t>台灣大學財務金融研究所</a:t>
            </a:r>
          </a:p>
          <a:p>
            <a:pPr marL="0" lvl="0" indent="0" algn="ctr" rtl="0">
              <a:spcBef>
                <a:spcPts val="400"/>
              </a:spcBef>
              <a:spcAft>
                <a:spcPts val="400"/>
              </a:spcAft>
              <a:buNone/>
            </a:pPr>
            <a:endParaRPr dirty="0">
              <a:latin typeface="Barlow"/>
              <a:ea typeface="Barlow"/>
              <a:cs typeface="Barlow"/>
              <a:sym typeface="Barlow"/>
            </a:endParaRPr>
          </a:p>
        </p:txBody>
      </p:sp>
      <p:sp>
        <p:nvSpPr>
          <p:cNvPr id="23" name="Google Shape;2424;p44"/>
          <p:cNvSpPr txBox="1"/>
          <p:nvPr/>
        </p:nvSpPr>
        <p:spPr>
          <a:xfrm>
            <a:off x="6898385" y="3403399"/>
            <a:ext cx="1369066" cy="734100"/>
          </a:xfrm>
          <a:prstGeom prst="rect">
            <a:avLst/>
          </a:prstGeom>
          <a:noFill/>
          <a:ln>
            <a:noFill/>
          </a:ln>
        </p:spPr>
        <p:txBody>
          <a:bodyPr spcFirstLastPara="1" wrap="square" lIns="0" tIns="0" rIns="0" bIns="0" anchor="t" anchorCtr="0">
            <a:noAutofit/>
          </a:bodyPr>
          <a:lstStyle/>
          <a:p>
            <a:pPr algn="ctr">
              <a:spcBef>
                <a:spcPts val="400"/>
              </a:spcBef>
              <a:spcAft>
                <a:spcPts val="400"/>
              </a:spcAft>
            </a:pPr>
            <a:r>
              <a:rPr lang="en-US" altLang="zh-TW" b="1" dirty="0">
                <a:solidFill>
                  <a:schemeClr val="dk1"/>
                </a:solidFill>
                <a:latin typeface="Barlow"/>
                <a:ea typeface="Barlow"/>
                <a:cs typeface="Barlow"/>
                <a:sym typeface="Barlow"/>
              </a:rPr>
              <a:t>Cathy Yang</a:t>
            </a:r>
            <a:endParaRPr lang="en-US" b="1" dirty="0">
              <a:solidFill>
                <a:schemeClr val="dk1"/>
              </a:solidFill>
              <a:latin typeface="Barlow"/>
              <a:ea typeface="Barlow"/>
              <a:cs typeface="Barlow"/>
              <a:sym typeface="Barlow"/>
            </a:endParaRPr>
          </a:p>
          <a:p>
            <a:pPr algn="ctr"/>
            <a:r>
              <a:rPr lang="zh-TW" altLang="en-US" sz="1100" dirty="0">
                <a:solidFill>
                  <a:schemeClr val="dk2"/>
                </a:solidFill>
                <a:latin typeface="微軟正黑體" panose="020B0604030504040204" pitchFamily="34" charset="-120"/>
                <a:ea typeface="微軟正黑體" panose="020B0604030504040204" pitchFamily="34" charset="-120"/>
                <a:cs typeface="Barlow"/>
                <a:sym typeface="Barlow"/>
              </a:rPr>
              <a:t>楊詠淇</a:t>
            </a:r>
            <a:endParaRPr lang="en-US" altLang="zh-TW" sz="1100" dirty="0">
              <a:solidFill>
                <a:schemeClr val="dk2"/>
              </a:solidFill>
              <a:latin typeface="微軟正黑體" panose="020B0604030504040204" pitchFamily="34" charset="-120"/>
              <a:ea typeface="微軟正黑體" panose="020B0604030504040204" pitchFamily="34" charset="-120"/>
              <a:cs typeface="Barlow"/>
              <a:sym typeface="Barlow"/>
            </a:endParaRPr>
          </a:p>
          <a:p>
            <a:pPr algn="ctr">
              <a:spcBef>
                <a:spcPts val="400"/>
              </a:spcBef>
              <a:spcAft>
                <a:spcPts val="400"/>
              </a:spcAft>
            </a:pPr>
            <a:r>
              <a:rPr lang="zh-TW" altLang="en-US" sz="1200" dirty="0">
                <a:latin typeface="微軟正黑體" panose="020B0604030504040204" pitchFamily="34" charset="-120"/>
                <a:ea typeface="微軟正黑體" panose="020B0604030504040204" pitchFamily="34" charset="-120"/>
                <a:cs typeface="Barlow"/>
                <a:sym typeface="Barlow"/>
              </a:rPr>
              <a:t>台灣大學財務金融學系</a:t>
            </a:r>
          </a:p>
          <a:p>
            <a:pPr marL="0" lvl="0" indent="0" algn="ctr" rtl="0">
              <a:spcBef>
                <a:spcPts val="400"/>
              </a:spcBef>
              <a:spcAft>
                <a:spcPts val="400"/>
              </a:spcAft>
              <a:buNone/>
            </a:pPr>
            <a:endParaRPr dirty="0">
              <a:latin typeface="Barlow"/>
              <a:ea typeface="Barlow"/>
              <a:cs typeface="Barlow"/>
              <a:sym typeface="Barlow"/>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4186413" y="74233"/>
            <a:ext cx="4462612" cy="2270804"/>
          </a:xfrm>
          <a:prstGeom prst="rect">
            <a:avLst/>
          </a:prstGeom>
        </p:spPr>
      </p:pic>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20</a:t>
            </a:r>
            <a:endParaRPr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914040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sz="3600" dirty="0">
                <a:latin typeface="Microsoft JhengHei" panose="020B0604030504040204" pitchFamily="34" charset="-120"/>
                <a:ea typeface="Microsoft JhengHei" panose="020B0604030504040204" pitchFamily="34" charset="-120"/>
              </a:rPr>
              <a:t>法盛盧米斯塞勒斯</a:t>
            </a:r>
            <a:endParaRPr lang="en-US" altLang="zh-TW" sz="3600" dirty="0">
              <a:latin typeface="Microsoft JhengHei" panose="020B0604030504040204" pitchFamily="34" charset="-120"/>
              <a:ea typeface="Microsoft JhengHei" panose="020B0604030504040204" pitchFamily="34" charset="-120"/>
            </a:endParaRPr>
          </a:p>
          <a:p>
            <a:r>
              <a:rPr lang="zh-TW" altLang="en-US" sz="3600" dirty="0">
                <a:latin typeface="Microsoft JhengHei" panose="020B0604030504040204" pitchFamily="34" charset="-120"/>
                <a:ea typeface="Microsoft JhengHei" panose="020B0604030504040204" pitchFamily="34" charset="-120"/>
              </a:rPr>
              <a:t>全球機會債券基金 </a:t>
            </a:r>
            <a:endParaRPr lang="en-US" altLang="zh-TW" sz="3600" dirty="0">
              <a:latin typeface="Microsoft JhengHei" panose="020B0604030504040204" pitchFamily="34" charset="-120"/>
              <a:ea typeface="Microsoft JhengHei" panose="020B0604030504040204" pitchFamily="34" charset="-120"/>
            </a:endParaRPr>
          </a:p>
          <a:p>
            <a:endParaRPr lang="en-US" altLang="zh-TW" sz="3600" dirty="0">
              <a:latin typeface="Microsoft JhengHei" panose="020B0604030504040204" pitchFamily="34" charset="-120"/>
              <a:ea typeface="Microsoft JhengHei" panose="020B0604030504040204" pitchFamily="34" charset="-120"/>
            </a:endParaRPr>
          </a:p>
          <a:p>
            <a:endParaRPr lang="zh-TW" altLang="en-US" sz="3600" dirty="0">
              <a:latin typeface="Microsoft JhengHei" panose="020B0604030504040204" pitchFamily="34" charset="-120"/>
              <a:ea typeface="Microsoft JhengHei" panose="020B0604030504040204" pitchFamily="34" charset="-120"/>
            </a:endParaRPr>
          </a:p>
        </p:txBody>
      </p:sp>
      <p:sp>
        <p:nvSpPr>
          <p:cNvPr id="4" name="文字方塊 3"/>
          <p:cNvSpPr txBox="1"/>
          <p:nvPr/>
        </p:nvSpPr>
        <p:spPr>
          <a:xfrm>
            <a:off x="429619" y="1641259"/>
            <a:ext cx="3917373" cy="369332"/>
          </a:xfrm>
          <a:prstGeom prst="rect">
            <a:avLst/>
          </a:prstGeom>
          <a:noFill/>
        </p:spPr>
        <p:txBody>
          <a:bodyPr wrap="square" rtlCol="0">
            <a:spAutoFit/>
          </a:bodyPr>
          <a:lstStyle/>
          <a:p>
            <a:pPr marL="285750" indent="-285750">
              <a:buFont typeface="Arial" panose="020B0604020202020204" pitchFamily="34" charset="0"/>
              <a:buChar char="•"/>
            </a:pPr>
            <a:r>
              <a:rPr lang="en-US" altLang="zh-TW" sz="1800" dirty="0">
                <a:solidFill>
                  <a:schemeClr val="bg1">
                    <a:lumMod val="50000"/>
                  </a:schemeClr>
                </a:solidFill>
                <a:latin typeface="微軟正黑體" panose="020B0604030504040204" pitchFamily="34" charset="-120"/>
                <a:ea typeface="微軟正黑體" panose="020B0604030504040204" pitchFamily="34" charset="-120"/>
              </a:rPr>
              <a:t>2021/4-2021/6</a:t>
            </a:r>
            <a:r>
              <a:rPr lang="zh-TW" altLang="en-US" sz="1800" dirty="0">
                <a:solidFill>
                  <a:schemeClr val="bg1">
                    <a:lumMod val="50000"/>
                  </a:schemeClr>
                </a:solidFill>
                <a:latin typeface="微軟正黑體" panose="020B0604030504040204" pitchFamily="34" charset="-120"/>
                <a:ea typeface="微軟正黑體" panose="020B0604030504040204" pitchFamily="34" charset="-120"/>
              </a:rPr>
              <a:t>基金績效上升</a:t>
            </a:r>
          </a:p>
        </p:txBody>
      </p:sp>
      <p:sp>
        <p:nvSpPr>
          <p:cNvPr id="5" name="文字方塊 4"/>
          <p:cNvSpPr txBox="1"/>
          <p:nvPr/>
        </p:nvSpPr>
        <p:spPr>
          <a:xfrm>
            <a:off x="6749305" y="625055"/>
            <a:ext cx="1106222" cy="307777"/>
          </a:xfrm>
          <a:prstGeom prst="rect">
            <a:avLst/>
          </a:prstGeom>
          <a:noFill/>
        </p:spPr>
        <p:txBody>
          <a:bodyPr wrap="square" rtlCol="0">
            <a:spAutoFit/>
          </a:bodyPr>
          <a:lstStyle/>
          <a:p>
            <a:r>
              <a:rPr lang="zh-TW" altLang="en-US" dirty="0"/>
              <a:t>績效走勢</a:t>
            </a:r>
          </a:p>
        </p:txBody>
      </p:sp>
      <p:pic>
        <p:nvPicPr>
          <p:cNvPr id="7" name="圖片 6"/>
          <p:cNvPicPr>
            <a:picLocks noChangeAspect="1"/>
          </p:cNvPicPr>
          <p:nvPr/>
        </p:nvPicPr>
        <p:blipFill rotWithShape="1">
          <a:blip r:embed="rId4"/>
          <a:srcRect t="665"/>
          <a:stretch/>
        </p:blipFill>
        <p:spPr>
          <a:xfrm>
            <a:off x="429619" y="2345036"/>
            <a:ext cx="8219406" cy="2760313"/>
          </a:xfrm>
          <a:prstGeom prst="rect">
            <a:avLst/>
          </a:prstGeom>
        </p:spPr>
      </p:pic>
      <p:cxnSp>
        <p:nvCxnSpPr>
          <p:cNvPr id="3" name="直線接點 2">
            <a:extLst>
              <a:ext uri="{FF2B5EF4-FFF2-40B4-BE49-F238E27FC236}">
                <a16:creationId xmlns:a16="http://schemas.microsoft.com/office/drawing/2014/main" id="{0060D9EE-3A75-F24D-A8F6-831D4A8264CF}"/>
              </a:ext>
            </a:extLst>
          </p:cNvPr>
          <p:cNvCxnSpPr/>
          <p:nvPr/>
        </p:nvCxnSpPr>
        <p:spPr>
          <a:xfrm>
            <a:off x="7540830" y="1080100"/>
            <a:ext cx="0" cy="930491"/>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橢圓 8">
            <a:extLst>
              <a:ext uri="{FF2B5EF4-FFF2-40B4-BE49-F238E27FC236}">
                <a16:creationId xmlns:a16="http://schemas.microsoft.com/office/drawing/2014/main" id="{770EF57C-0E3C-1146-A747-441186CD0583}"/>
              </a:ext>
            </a:extLst>
          </p:cNvPr>
          <p:cNvSpPr/>
          <p:nvPr/>
        </p:nvSpPr>
        <p:spPr>
          <a:xfrm>
            <a:off x="2256312" y="2554621"/>
            <a:ext cx="1175657" cy="1554241"/>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310216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21</a:t>
            </a:r>
            <a:endParaRPr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914040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sz="3600" dirty="0">
                <a:latin typeface="Microsoft JhengHei" panose="020B0604030504040204" pitchFamily="34" charset="-120"/>
                <a:ea typeface="Microsoft JhengHei" panose="020B0604030504040204" pitchFamily="34" charset="-120"/>
              </a:rPr>
              <a:t>施羅德環球企業債券</a:t>
            </a:r>
            <a:endParaRPr lang="en-US" altLang="zh-TW" sz="3600" dirty="0">
              <a:latin typeface="Microsoft JhengHei" panose="020B0604030504040204" pitchFamily="34" charset="-120"/>
              <a:ea typeface="Microsoft JhengHei" panose="020B0604030504040204" pitchFamily="34" charset="-120"/>
            </a:endParaRPr>
          </a:p>
          <a:p>
            <a:r>
              <a:rPr lang="zh-TW" altLang="en-US" sz="3600" dirty="0">
                <a:latin typeface="Microsoft JhengHei" panose="020B0604030504040204" pitchFamily="34" charset="-120"/>
                <a:ea typeface="Microsoft JhengHei" panose="020B0604030504040204" pitchFamily="34" charset="-120"/>
              </a:rPr>
              <a:t> </a:t>
            </a:r>
            <a:r>
              <a:rPr lang="en-US" altLang="zh-TW" sz="3600" dirty="0">
                <a:latin typeface="Microsoft JhengHei" panose="020B0604030504040204" pitchFamily="34" charset="-120"/>
                <a:ea typeface="Microsoft JhengHei" panose="020B0604030504040204" pitchFamily="34" charset="-120"/>
              </a:rPr>
              <a:t>A1 </a:t>
            </a:r>
            <a:r>
              <a:rPr lang="zh-TW" altLang="en-US" sz="3600" dirty="0">
                <a:latin typeface="Microsoft JhengHei" panose="020B0604030504040204" pitchFamily="34" charset="-120"/>
                <a:ea typeface="Microsoft JhengHei" panose="020B0604030504040204" pitchFamily="34" charset="-120"/>
              </a:rPr>
              <a:t>月配浮動 </a:t>
            </a:r>
            <a:r>
              <a:rPr lang="en-US" altLang="zh-TW" sz="3600" dirty="0">
                <a:latin typeface="Microsoft JhengHei" panose="020B0604030504040204" pitchFamily="34" charset="-120"/>
                <a:ea typeface="Microsoft JhengHei" panose="020B0604030504040204" pitchFamily="34" charset="-120"/>
              </a:rPr>
              <a:t>(</a:t>
            </a:r>
            <a:r>
              <a:rPr lang="zh-TW" altLang="en-US" sz="3600" dirty="0">
                <a:latin typeface="Microsoft JhengHei" panose="020B0604030504040204" pitchFamily="34" charset="-120"/>
                <a:ea typeface="Microsoft JhengHei" panose="020B0604030504040204" pitchFamily="34" charset="-120"/>
              </a:rPr>
              <a:t>美元</a:t>
            </a:r>
            <a:r>
              <a:rPr lang="en-US" altLang="zh-TW" sz="3600" dirty="0">
                <a:latin typeface="Microsoft JhengHei" panose="020B0604030504040204" pitchFamily="34" charset="-120"/>
                <a:ea typeface="Microsoft JhengHei" panose="020B0604030504040204" pitchFamily="34" charset="-120"/>
              </a:rPr>
              <a:t>)</a:t>
            </a:r>
          </a:p>
          <a:p>
            <a:endParaRPr lang="zh-TW" altLang="en-US" sz="3600" dirty="0">
              <a:latin typeface="Microsoft JhengHei" panose="020B0604030504040204" pitchFamily="34" charset="-120"/>
              <a:ea typeface="Microsoft JhengHei" panose="020B0604030504040204" pitchFamily="34" charset="-120"/>
            </a:endParaRPr>
          </a:p>
        </p:txBody>
      </p:sp>
      <p:pic>
        <p:nvPicPr>
          <p:cNvPr id="2" name="圖片 1"/>
          <p:cNvPicPr>
            <a:picLocks noChangeAspect="1"/>
          </p:cNvPicPr>
          <p:nvPr/>
        </p:nvPicPr>
        <p:blipFill>
          <a:blip r:embed="rId3"/>
          <a:stretch>
            <a:fillRect/>
          </a:stretch>
        </p:blipFill>
        <p:spPr>
          <a:xfrm>
            <a:off x="4608778" y="197428"/>
            <a:ext cx="4040246" cy="2252399"/>
          </a:xfrm>
          <a:prstGeom prst="rect">
            <a:avLst/>
          </a:prstGeom>
        </p:spPr>
      </p:pic>
      <p:pic>
        <p:nvPicPr>
          <p:cNvPr id="3" name="圖片 2"/>
          <p:cNvPicPr>
            <a:picLocks noChangeAspect="1"/>
          </p:cNvPicPr>
          <p:nvPr/>
        </p:nvPicPr>
        <p:blipFill>
          <a:blip r:embed="rId4"/>
          <a:stretch>
            <a:fillRect/>
          </a:stretch>
        </p:blipFill>
        <p:spPr>
          <a:xfrm>
            <a:off x="429619" y="2449827"/>
            <a:ext cx="8219405" cy="2655523"/>
          </a:xfrm>
          <a:prstGeom prst="rect">
            <a:avLst/>
          </a:prstGeom>
        </p:spPr>
      </p:pic>
      <p:sp>
        <p:nvSpPr>
          <p:cNvPr id="4" name="文字方塊 3"/>
          <p:cNvSpPr txBox="1"/>
          <p:nvPr/>
        </p:nvSpPr>
        <p:spPr>
          <a:xfrm>
            <a:off x="429619" y="1641259"/>
            <a:ext cx="3917373" cy="369332"/>
          </a:xfrm>
          <a:prstGeom prst="rect">
            <a:avLst/>
          </a:prstGeom>
          <a:noFill/>
        </p:spPr>
        <p:txBody>
          <a:bodyPr wrap="square" rtlCol="0">
            <a:spAutoFit/>
          </a:bodyPr>
          <a:lstStyle/>
          <a:p>
            <a:pPr marL="285750" indent="-285750">
              <a:buFont typeface="Arial" panose="020B0604020202020204" pitchFamily="34" charset="0"/>
              <a:buChar char="•"/>
            </a:pPr>
            <a:r>
              <a:rPr lang="en-US" altLang="zh-TW" sz="1800" dirty="0">
                <a:solidFill>
                  <a:schemeClr val="bg1">
                    <a:lumMod val="50000"/>
                  </a:schemeClr>
                </a:solidFill>
                <a:latin typeface="微軟正黑體" panose="020B0604030504040204" pitchFamily="34" charset="-120"/>
                <a:ea typeface="微軟正黑體" panose="020B0604030504040204" pitchFamily="34" charset="-120"/>
              </a:rPr>
              <a:t>2021/4-2021/6</a:t>
            </a:r>
            <a:r>
              <a:rPr lang="zh-TW" altLang="en-US" sz="1800" dirty="0">
                <a:solidFill>
                  <a:schemeClr val="bg1">
                    <a:lumMod val="50000"/>
                  </a:schemeClr>
                </a:solidFill>
                <a:latin typeface="微軟正黑體" panose="020B0604030504040204" pitchFamily="34" charset="-120"/>
                <a:ea typeface="微軟正黑體" panose="020B0604030504040204" pitchFamily="34" charset="-120"/>
              </a:rPr>
              <a:t>基金績效上升</a:t>
            </a:r>
          </a:p>
        </p:txBody>
      </p:sp>
      <p:sp>
        <p:nvSpPr>
          <p:cNvPr id="5" name="文字方塊 4"/>
          <p:cNvSpPr txBox="1"/>
          <p:nvPr/>
        </p:nvSpPr>
        <p:spPr>
          <a:xfrm>
            <a:off x="6177805" y="832691"/>
            <a:ext cx="1106222" cy="307777"/>
          </a:xfrm>
          <a:prstGeom prst="rect">
            <a:avLst/>
          </a:prstGeom>
          <a:noFill/>
        </p:spPr>
        <p:txBody>
          <a:bodyPr wrap="square" rtlCol="0">
            <a:spAutoFit/>
          </a:bodyPr>
          <a:lstStyle/>
          <a:p>
            <a:r>
              <a:rPr lang="zh-TW" altLang="en-US" dirty="0"/>
              <a:t>績效走勢</a:t>
            </a:r>
          </a:p>
        </p:txBody>
      </p:sp>
      <p:cxnSp>
        <p:nvCxnSpPr>
          <p:cNvPr id="9" name="直線接點 8">
            <a:extLst>
              <a:ext uri="{FF2B5EF4-FFF2-40B4-BE49-F238E27FC236}">
                <a16:creationId xmlns:a16="http://schemas.microsoft.com/office/drawing/2014/main" id="{F9D05733-F1F5-434D-9DB8-DB693E601194}"/>
              </a:ext>
            </a:extLst>
          </p:cNvPr>
          <p:cNvCxnSpPr/>
          <p:nvPr/>
        </p:nvCxnSpPr>
        <p:spPr>
          <a:xfrm>
            <a:off x="6745183" y="1140468"/>
            <a:ext cx="0" cy="930491"/>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橢圓 9">
            <a:extLst>
              <a:ext uri="{FF2B5EF4-FFF2-40B4-BE49-F238E27FC236}">
                <a16:creationId xmlns:a16="http://schemas.microsoft.com/office/drawing/2014/main" id="{471E4756-EFA7-FF47-965D-D52AF1D988F5}"/>
              </a:ext>
            </a:extLst>
          </p:cNvPr>
          <p:cNvSpPr/>
          <p:nvPr/>
        </p:nvSpPr>
        <p:spPr>
          <a:xfrm>
            <a:off x="2256312" y="2554621"/>
            <a:ext cx="1175657" cy="1554241"/>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25703674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4208318" y="63600"/>
            <a:ext cx="4440706" cy="2386227"/>
          </a:xfrm>
          <a:prstGeom prst="rect">
            <a:avLst/>
          </a:prstGeom>
        </p:spPr>
      </p:pic>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22</a:t>
            </a:r>
            <a:endParaRPr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914040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sz="3600" dirty="0">
                <a:latin typeface="Microsoft JhengHei" panose="020B0604030504040204" pitchFamily="34" charset="-120"/>
                <a:ea typeface="Microsoft JhengHei" panose="020B0604030504040204" pitchFamily="34" charset="-120"/>
              </a:rPr>
              <a:t>聯博房貸收益基金 </a:t>
            </a:r>
            <a:endParaRPr lang="en-US" altLang="zh-TW" sz="3600" dirty="0">
              <a:latin typeface="Microsoft JhengHei" panose="020B0604030504040204" pitchFamily="34" charset="-120"/>
              <a:ea typeface="Microsoft JhengHei" panose="020B0604030504040204" pitchFamily="34" charset="-120"/>
            </a:endParaRPr>
          </a:p>
          <a:p>
            <a:r>
              <a:rPr lang="en-US" altLang="zh-TW" sz="3600" dirty="0">
                <a:latin typeface="Microsoft JhengHei" panose="020B0604030504040204" pitchFamily="34" charset="-120"/>
                <a:ea typeface="Microsoft JhengHei" panose="020B0604030504040204" pitchFamily="34" charset="-120"/>
              </a:rPr>
              <a:t>AX </a:t>
            </a:r>
            <a:r>
              <a:rPr lang="zh-TW" altLang="en-US" sz="3600" dirty="0">
                <a:latin typeface="Microsoft JhengHei" panose="020B0604030504040204" pitchFamily="34" charset="-120"/>
                <a:ea typeface="Microsoft JhengHei" panose="020B0604030504040204" pitchFamily="34" charset="-120"/>
              </a:rPr>
              <a:t>股</a:t>
            </a:r>
          </a:p>
        </p:txBody>
      </p:sp>
      <p:sp>
        <p:nvSpPr>
          <p:cNvPr id="4" name="文字方塊 3"/>
          <p:cNvSpPr txBox="1"/>
          <p:nvPr/>
        </p:nvSpPr>
        <p:spPr>
          <a:xfrm>
            <a:off x="429619" y="1641259"/>
            <a:ext cx="3917373" cy="369332"/>
          </a:xfrm>
          <a:prstGeom prst="rect">
            <a:avLst/>
          </a:prstGeom>
          <a:noFill/>
        </p:spPr>
        <p:txBody>
          <a:bodyPr wrap="square" rtlCol="0">
            <a:spAutoFit/>
          </a:bodyPr>
          <a:lstStyle/>
          <a:p>
            <a:pPr marL="285750" indent="-285750">
              <a:buFont typeface="Arial" panose="020B0604020202020204" pitchFamily="34" charset="0"/>
              <a:buChar char="•"/>
            </a:pPr>
            <a:r>
              <a:rPr lang="en-US" altLang="zh-TW" sz="1800" dirty="0">
                <a:solidFill>
                  <a:schemeClr val="bg1">
                    <a:lumMod val="50000"/>
                  </a:schemeClr>
                </a:solidFill>
                <a:latin typeface="微軟正黑體" panose="020B0604030504040204" pitchFamily="34" charset="-120"/>
                <a:ea typeface="微軟正黑體" panose="020B0604030504040204" pitchFamily="34" charset="-120"/>
              </a:rPr>
              <a:t>2021/4-2021/6</a:t>
            </a:r>
            <a:r>
              <a:rPr lang="zh-TW" altLang="en-US" sz="1800" dirty="0">
                <a:solidFill>
                  <a:schemeClr val="bg1">
                    <a:lumMod val="50000"/>
                  </a:schemeClr>
                </a:solidFill>
                <a:latin typeface="微軟正黑體" panose="020B0604030504040204" pitchFamily="34" charset="-120"/>
                <a:ea typeface="微軟正黑體" panose="020B0604030504040204" pitchFamily="34" charset="-120"/>
              </a:rPr>
              <a:t>基金績效上升</a:t>
            </a:r>
          </a:p>
        </p:txBody>
      </p:sp>
      <p:sp>
        <p:nvSpPr>
          <p:cNvPr id="5" name="文字方塊 4"/>
          <p:cNvSpPr txBox="1"/>
          <p:nvPr/>
        </p:nvSpPr>
        <p:spPr>
          <a:xfrm>
            <a:off x="5450441" y="625055"/>
            <a:ext cx="1106222" cy="307777"/>
          </a:xfrm>
          <a:prstGeom prst="rect">
            <a:avLst/>
          </a:prstGeom>
          <a:noFill/>
        </p:spPr>
        <p:txBody>
          <a:bodyPr wrap="square" rtlCol="0">
            <a:spAutoFit/>
          </a:bodyPr>
          <a:lstStyle/>
          <a:p>
            <a:r>
              <a:rPr lang="zh-TW" altLang="en-US" dirty="0"/>
              <a:t>績效走勢</a:t>
            </a:r>
          </a:p>
        </p:txBody>
      </p:sp>
      <p:pic>
        <p:nvPicPr>
          <p:cNvPr id="7" name="圖片 6"/>
          <p:cNvPicPr>
            <a:picLocks noChangeAspect="1"/>
          </p:cNvPicPr>
          <p:nvPr/>
        </p:nvPicPr>
        <p:blipFill>
          <a:blip r:embed="rId4"/>
          <a:stretch>
            <a:fillRect/>
          </a:stretch>
        </p:blipFill>
        <p:spPr>
          <a:xfrm>
            <a:off x="429619" y="2449827"/>
            <a:ext cx="8219405" cy="2693673"/>
          </a:xfrm>
          <a:prstGeom prst="rect">
            <a:avLst/>
          </a:prstGeom>
        </p:spPr>
      </p:pic>
      <p:cxnSp>
        <p:nvCxnSpPr>
          <p:cNvPr id="9" name="直線接點 8">
            <a:extLst>
              <a:ext uri="{FF2B5EF4-FFF2-40B4-BE49-F238E27FC236}">
                <a16:creationId xmlns:a16="http://schemas.microsoft.com/office/drawing/2014/main" id="{F7C97987-0C2F-5345-83F4-81041952F361}"/>
              </a:ext>
            </a:extLst>
          </p:cNvPr>
          <p:cNvCxnSpPr/>
          <p:nvPr/>
        </p:nvCxnSpPr>
        <p:spPr>
          <a:xfrm>
            <a:off x="7576456" y="467586"/>
            <a:ext cx="0" cy="930491"/>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橢圓 9">
            <a:extLst>
              <a:ext uri="{FF2B5EF4-FFF2-40B4-BE49-F238E27FC236}">
                <a16:creationId xmlns:a16="http://schemas.microsoft.com/office/drawing/2014/main" id="{CE819A2F-68D2-ED4C-AFFD-B13506788758}"/>
              </a:ext>
            </a:extLst>
          </p:cNvPr>
          <p:cNvSpPr/>
          <p:nvPr/>
        </p:nvSpPr>
        <p:spPr>
          <a:xfrm>
            <a:off x="2256312" y="2554621"/>
            <a:ext cx="1175657" cy="1554241"/>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13571851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2" name="圖片 1"/>
          <p:cNvPicPr>
            <a:picLocks noChangeAspect="1"/>
          </p:cNvPicPr>
          <p:nvPr/>
        </p:nvPicPr>
        <p:blipFill>
          <a:blip r:embed="rId3"/>
          <a:stretch>
            <a:fillRect/>
          </a:stretch>
        </p:blipFill>
        <p:spPr>
          <a:xfrm>
            <a:off x="4218708" y="126470"/>
            <a:ext cx="4430315" cy="2323357"/>
          </a:xfrm>
          <a:prstGeom prst="rect">
            <a:avLst/>
          </a:prstGeom>
        </p:spPr>
      </p:pic>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23</a:t>
            </a:r>
            <a:endParaRPr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914040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sz="3600" dirty="0">
                <a:latin typeface="Microsoft JhengHei" panose="020B0604030504040204" pitchFamily="34" charset="-120"/>
                <a:ea typeface="Microsoft JhengHei" panose="020B0604030504040204" pitchFamily="34" charset="-120"/>
              </a:rPr>
              <a:t>聯博房貸收益基金</a:t>
            </a:r>
            <a:endParaRPr lang="en-US" altLang="zh-TW" sz="3600" dirty="0">
              <a:latin typeface="Microsoft JhengHei" panose="020B0604030504040204" pitchFamily="34" charset="-120"/>
              <a:ea typeface="Microsoft JhengHei" panose="020B0604030504040204" pitchFamily="34" charset="-120"/>
            </a:endParaRPr>
          </a:p>
          <a:p>
            <a:r>
              <a:rPr lang="en-US" altLang="zh-TW" sz="3600" dirty="0">
                <a:latin typeface="Microsoft JhengHei" panose="020B0604030504040204" pitchFamily="34" charset="-120"/>
                <a:ea typeface="Microsoft JhengHei" panose="020B0604030504040204" pitchFamily="34" charset="-120"/>
              </a:rPr>
              <a:t>A2X </a:t>
            </a:r>
            <a:r>
              <a:rPr lang="zh-TW" altLang="en-US" sz="3600" dirty="0">
                <a:latin typeface="Microsoft JhengHei" panose="020B0604030504040204" pitchFamily="34" charset="-120"/>
                <a:ea typeface="Microsoft JhengHei" panose="020B0604030504040204" pitchFamily="34" charset="-120"/>
              </a:rPr>
              <a:t>股</a:t>
            </a:r>
          </a:p>
        </p:txBody>
      </p:sp>
      <p:sp>
        <p:nvSpPr>
          <p:cNvPr id="4" name="文字方塊 3"/>
          <p:cNvSpPr txBox="1"/>
          <p:nvPr/>
        </p:nvSpPr>
        <p:spPr>
          <a:xfrm>
            <a:off x="429619" y="1641259"/>
            <a:ext cx="3917373" cy="369332"/>
          </a:xfrm>
          <a:prstGeom prst="rect">
            <a:avLst/>
          </a:prstGeom>
          <a:noFill/>
        </p:spPr>
        <p:txBody>
          <a:bodyPr wrap="square" rtlCol="0">
            <a:spAutoFit/>
          </a:bodyPr>
          <a:lstStyle/>
          <a:p>
            <a:pPr marL="285750" indent="-285750">
              <a:buFont typeface="Arial" panose="020B0604020202020204" pitchFamily="34" charset="0"/>
              <a:buChar char="•"/>
            </a:pPr>
            <a:r>
              <a:rPr lang="en-US" altLang="zh-TW" sz="1800" dirty="0">
                <a:solidFill>
                  <a:schemeClr val="bg1">
                    <a:lumMod val="50000"/>
                  </a:schemeClr>
                </a:solidFill>
                <a:latin typeface="微軟正黑體" panose="020B0604030504040204" pitchFamily="34" charset="-120"/>
                <a:ea typeface="微軟正黑體" panose="020B0604030504040204" pitchFamily="34" charset="-120"/>
              </a:rPr>
              <a:t>2021/4-2021/6</a:t>
            </a:r>
            <a:r>
              <a:rPr lang="zh-TW" altLang="en-US" sz="1800" dirty="0">
                <a:solidFill>
                  <a:schemeClr val="bg1">
                    <a:lumMod val="50000"/>
                  </a:schemeClr>
                </a:solidFill>
                <a:latin typeface="微軟正黑體" panose="020B0604030504040204" pitchFamily="34" charset="-120"/>
                <a:ea typeface="微軟正黑體" panose="020B0604030504040204" pitchFamily="34" charset="-120"/>
              </a:rPr>
              <a:t>基金績效上升</a:t>
            </a:r>
          </a:p>
        </p:txBody>
      </p:sp>
      <p:sp>
        <p:nvSpPr>
          <p:cNvPr id="5" name="文字方塊 4"/>
          <p:cNvSpPr txBox="1"/>
          <p:nvPr/>
        </p:nvSpPr>
        <p:spPr>
          <a:xfrm>
            <a:off x="5450441" y="625055"/>
            <a:ext cx="1106222" cy="307777"/>
          </a:xfrm>
          <a:prstGeom prst="rect">
            <a:avLst/>
          </a:prstGeom>
          <a:noFill/>
        </p:spPr>
        <p:txBody>
          <a:bodyPr wrap="square" rtlCol="0">
            <a:spAutoFit/>
          </a:bodyPr>
          <a:lstStyle/>
          <a:p>
            <a:r>
              <a:rPr lang="zh-TW" altLang="en-US" dirty="0"/>
              <a:t>績效走勢</a:t>
            </a:r>
          </a:p>
        </p:txBody>
      </p:sp>
      <p:pic>
        <p:nvPicPr>
          <p:cNvPr id="3" name="圖片 2"/>
          <p:cNvPicPr>
            <a:picLocks noChangeAspect="1"/>
          </p:cNvPicPr>
          <p:nvPr/>
        </p:nvPicPr>
        <p:blipFill>
          <a:blip r:embed="rId4"/>
          <a:stretch>
            <a:fillRect/>
          </a:stretch>
        </p:blipFill>
        <p:spPr>
          <a:xfrm>
            <a:off x="429619" y="2449827"/>
            <a:ext cx="8219404" cy="2655523"/>
          </a:xfrm>
          <a:prstGeom prst="rect">
            <a:avLst/>
          </a:prstGeom>
        </p:spPr>
      </p:pic>
      <p:cxnSp>
        <p:nvCxnSpPr>
          <p:cNvPr id="9" name="直線接點 8">
            <a:extLst>
              <a:ext uri="{FF2B5EF4-FFF2-40B4-BE49-F238E27FC236}">
                <a16:creationId xmlns:a16="http://schemas.microsoft.com/office/drawing/2014/main" id="{3D1C0348-AE67-4F45-83EC-C5CC262FEA6D}"/>
              </a:ext>
            </a:extLst>
          </p:cNvPr>
          <p:cNvCxnSpPr/>
          <p:nvPr/>
        </p:nvCxnSpPr>
        <p:spPr>
          <a:xfrm>
            <a:off x="7576456" y="467586"/>
            <a:ext cx="0" cy="930491"/>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橢圓 9">
            <a:extLst>
              <a:ext uri="{FF2B5EF4-FFF2-40B4-BE49-F238E27FC236}">
                <a16:creationId xmlns:a16="http://schemas.microsoft.com/office/drawing/2014/main" id="{7162DDE1-44B5-E942-B159-FD05F01038D2}"/>
              </a:ext>
            </a:extLst>
          </p:cNvPr>
          <p:cNvSpPr/>
          <p:nvPr/>
        </p:nvSpPr>
        <p:spPr>
          <a:xfrm>
            <a:off x="2256312" y="2554621"/>
            <a:ext cx="1175657" cy="1554241"/>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11978940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6" name="圖片 5"/>
          <p:cNvPicPr>
            <a:picLocks noChangeAspect="1"/>
          </p:cNvPicPr>
          <p:nvPr/>
        </p:nvPicPr>
        <p:blipFill>
          <a:blip r:embed="rId3"/>
          <a:stretch>
            <a:fillRect/>
          </a:stretch>
        </p:blipFill>
        <p:spPr>
          <a:xfrm>
            <a:off x="4445467" y="118281"/>
            <a:ext cx="4203556" cy="2331546"/>
          </a:xfrm>
          <a:prstGeom prst="rect">
            <a:avLst/>
          </a:prstGeom>
        </p:spPr>
      </p:pic>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24</a:t>
            </a:r>
            <a:endParaRPr dirty="0"/>
          </a:p>
        </p:txBody>
      </p:sp>
      <p:sp>
        <p:nvSpPr>
          <p:cNvPr id="8"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9140407"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sz="3600" dirty="0">
                <a:latin typeface="Microsoft JhengHei" panose="020B0604030504040204" pitchFamily="34" charset="-120"/>
                <a:ea typeface="Microsoft JhengHei" panose="020B0604030504040204" pitchFamily="34" charset="-120"/>
              </a:rPr>
              <a:t>聯博房貸收益基金 </a:t>
            </a:r>
            <a:endParaRPr lang="en-US" altLang="zh-TW" sz="3600" dirty="0">
              <a:latin typeface="Microsoft JhengHei" panose="020B0604030504040204" pitchFamily="34" charset="-120"/>
              <a:ea typeface="Microsoft JhengHei" panose="020B0604030504040204" pitchFamily="34" charset="-120"/>
            </a:endParaRPr>
          </a:p>
          <a:p>
            <a:r>
              <a:rPr lang="en-US" altLang="zh-TW" sz="3600" dirty="0">
                <a:latin typeface="Microsoft JhengHei" panose="020B0604030504040204" pitchFamily="34" charset="-120"/>
                <a:ea typeface="Microsoft JhengHei" panose="020B0604030504040204" pitchFamily="34" charset="-120"/>
              </a:rPr>
              <a:t>B2X </a:t>
            </a:r>
            <a:r>
              <a:rPr lang="zh-TW" altLang="en-US" sz="3600" dirty="0">
                <a:latin typeface="Microsoft JhengHei" panose="020B0604030504040204" pitchFamily="34" charset="-120"/>
                <a:ea typeface="Microsoft JhengHei" panose="020B0604030504040204" pitchFamily="34" charset="-120"/>
              </a:rPr>
              <a:t>股</a:t>
            </a:r>
          </a:p>
        </p:txBody>
      </p:sp>
      <p:sp>
        <p:nvSpPr>
          <p:cNvPr id="4" name="文字方塊 3"/>
          <p:cNvSpPr txBox="1"/>
          <p:nvPr/>
        </p:nvSpPr>
        <p:spPr>
          <a:xfrm>
            <a:off x="429619" y="1641259"/>
            <a:ext cx="3917373" cy="369332"/>
          </a:xfrm>
          <a:prstGeom prst="rect">
            <a:avLst/>
          </a:prstGeom>
          <a:noFill/>
        </p:spPr>
        <p:txBody>
          <a:bodyPr wrap="square" rtlCol="0">
            <a:spAutoFit/>
          </a:bodyPr>
          <a:lstStyle/>
          <a:p>
            <a:pPr marL="285750" indent="-285750">
              <a:buFont typeface="Arial" panose="020B0604020202020204" pitchFamily="34" charset="0"/>
              <a:buChar char="•"/>
            </a:pPr>
            <a:r>
              <a:rPr lang="en-US" altLang="zh-TW" sz="1800" dirty="0">
                <a:solidFill>
                  <a:schemeClr val="bg1">
                    <a:lumMod val="50000"/>
                  </a:schemeClr>
                </a:solidFill>
                <a:latin typeface="微軟正黑體" panose="020B0604030504040204" pitchFamily="34" charset="-120"/>
                <a:ea typeface="微軟正黑體" panose="020B0604030504040204" pitchFamily="34" charset="-120"/>
              </a:rPr>
              <a:t>2021/4-2021/6</a:t>
            </a:r>
            <a:r>
              <a:rPr lang="zh-TW" altLang="en-US" sz="1800" dirty="0">
                <a:solidFill>
                  <a:schemeClr val="bg1">
                    <a:lumMod val="50000"/>
                  </a:schemeClr>
                </a:solidFill>
                <a:latin typeface="微軟正黑體" panose="020B0604030504040204" pitchFamily="34" charset="-120"/>
                <a:ea typeface="微軟正黑體" panose="020B0604030504040204" pitchFamily="34" charset="-120"/>
              </a:rPr>
              <a:t>基金績效上升</a:t>
            </a:r>
          </a:p>
        </p:txBody>
      </p:sp>
      <p:sp>
        <p:nvSpPr>
          <p:cNvPr id="5" name="文字方塊 4"/>
          <p:cNvSpPr txBox="1"/>
          <p:nvPr/>
        </p:nvSpPr>
        <p:spPr>
          <a:xfrm>
            <a:off x="5450441" y="625055"/>
            <a:ext cx="1106222" cy="307777"/>
          </a:xfrm>
          <a:prstGeom prst="rect">
            <a:avLst/>
          </a:prstGeom>
          <a:noFill/>
        </p:spPr>
        <p:txBody>
          <a:bodyPr wrap="square" rtlCol="0">
            <a:spAutoFit/>
          </a:bodyPr>
          <a:lstStyle/>
          <a:p>
            <a:r>
              <a:rPr lang="zh-TW" altLang="en-US" dirty="0"/>
              <a:t>績效走勢</a:t>
            </a:r>
          </a:p>
        </p:txBody>
      </p:sp>
      <p:pic>
        <p:nvPicPr>
          <p:cNvPr id="7" name="圖片 6"/>
          <p:cNvPicPr>
            <a:picLocks noChangeAspect="1"/>
          </p:cNvPicPr>
          <p:nvPr/>
        </p:nvPicPr>
        <p:blipFill>
          <a:blip r:embed="rId4"/>
          <a:stretch>
            <a:fillRect/>
          </a:stretch>
        </p:blipFill>
        <p:spPr>
          <a:xfrm>
            <a:off x="429619" y="2449827"/>
            <a:ext cx="8219404" cy="2655523"/>
          </a:xfrm>
          <a:prstGeom prst="rect">
            <a:avLst/>
          </a:prstGeom>
        </p:spPr>
      </p:pic>
      <p:cxnSp>
        <p:nvCxnSpPr>
          <p:cNvPr id="9" name="直線接點 8">
            <a:extLst>
              <a:ext uri="{FF2B5EF4-FFF2-40B4-BE49-F238E27FC236}">
                <a16:creationId xmlns:a16="http://schemas.microsoft.com/office/drawing/2014/main" id="{BF369CA4-71B8-074A-979F-F9210158BCC2}"/>
              </a:ext>
            </a:extLst>
          </p:cNvPr>
          <p:cNvCxnSpPr/>
          <p:nvPr/>
        </p:nvCxnSpPr>
        <p:spPr>
          <a:xfrm>
            <a:off x="7635833" y="467586"/>
            <a:ext cx="0" cy="930491"/>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橢圓 9">
            <a:extLst>
              <a:ext uri="{FF2B5EF4-FFF2-40B4-BE49-F238E27FC236}">
                <a16:creationId xmlns:a16="http://schemas.microsoft.com/office/drawing/2014/main" id="{38D5C358-BFF9-2048-BC6B-FD58D0E0BEFF}"/>
              </a:ext>
            </a:extLst>
          </p:cNvPr>
          <p:cNvSpPr/>
          <p:nvPr/>
        </p:nvSpPr>
        <p:spPr>
          <a:xfrm>
            <a:off x="2256312" y="2554621"/>
            <a:ext cx="1175657" cy="1554241"/>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24576291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smtClean="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25</a:t>
            </a:fld>
            <a:endParaRPr kumimoji="0" lang="en" sz="1200" b="0" i="0" u="none" strike="noStrike" kern="0" cap="none" spc="0" normalizeH="0" baseline="0" noProof="0">
              <a:ln>
                <a:noFill/>
              </a:ln>
              <a:solidFill>
                <a:srgbClr val="FFFFFF"/>
              </a:solidFill>
              <a:effectLst/>
              <a:uLnTx/>
              <a:uFillTx/>
              <a:latin typeface="Barlow Light"/>
              <a:sym typeface="Barlow Light"/>
            </a:endParaRPr>
          </a:p>
        </p:txBody>
      </p:sp>
      <p:graphicFrame>
        <p:nvGraphicFramePr>
          <p:cNvPr id="5" name="表格 4"/>
          <p:cNvGraphicFramePr>
            <a:graphicFrameLocks noGrp="1"/>
          </p:cNvGraphicFramePr>
          <p:nvPr>
            <p:extLst>
              <p:ext uri="{D42A27DB-BD31-4B8C-83A1-F6EECF244321}">
                <p14:modId xmlns:p14="http://schemas.microsoft.com/office/powerpoint/2010/main" val="3441315866"/>
              </p:ext>
            </p:extLst>
          </p:nvPr>
        </p:nvGraphicFramePr>
        <p:xfrm>
          <a:off x="298251" y="1035427"/>
          <a:ext cx="8579224" cy="3948900"/>
        </p:xfrm>
        <a:graphic>
          <a:graphicData uri="http://schemas.openxmlformats.org/drawingml/2006/table">
            <a:tbl>
              <a:tblPr firstRow="1" bandRow="1">
                <a:tableStyleId>{11E2214B-EEA6-4F0E-851E-DA328E0D34B4}</a:tableStyleId>
              </a:tblPr>
              <a:tblGrid>
                <a:gridCol w="2514601">
                  <a:extLst>
                    <a:ext uri="{9D8B030D-6E8A-4147-A177-3AD203B41FA5}">
                      <a16:colId xmlns:a16="http://schemas.microsoft.com/office/drawing/2014/main" val="2982216632"/>
                    </a:ext>
                  </a:extLst>
                </a:gridCol>
                <a:gridCol w="2091657">
                  <a:extLst>
                    <a:ext uri="{9D8B030D-6E8A-4147-A177-3AD203B41FA5}">
                      <a16:colId xmlns:a16="http://schemas.microsoft.com/office/drawing/2014/main" val="390306772"/>
                    </a:ext>
                  </a:extLst>
                </a:gridCol>
                <a:gridCol w="1859973">
                  <a:extLst>
                    <a:ext uri="{9D8B030D-6E8A-4147-A177-3AD203B41FA5}">
                      <a16:colId xmlns:a16="http://schemas.microsoft.com/office/drawing/2014/main" val="4170347380"/>
                    </a:ext>
                  </a:extLst>
                </a:gridCol>
                <a:gridCol w="2112993">
                  <a:extLst>
                    <a:ext uri="{9D8B030D-6E8A-4147-A177-3AD203B41FA5}">
                      <a16:colId xmlns:a16="http://schemas.microsoft.com/office/drawing/2014/main" val="1822128949"/>
                    </a:ext>
                  </a:extLst>
                </a:gridCol>
              </a:tblGrid>
              <a:tr h="329075">
                <a:tc>
                  <a:txBody>
                    <a:bodyPr/>
                    <a:lstStyle/>
                    <a:p>
                      <a:pPr marR="0" algn="l"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基金類別</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股債混合型基金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亞洲債券型基金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亞州股票型基金</a:t>
                      </a:r>
                    </a:p>
                  </a:txBody>
                  <a:tcPr>
                    <a:solidFill>
                      <a:schemeClr val="accent2">
                        <a:lumMod val="75000"/>
                      </a:schemeClr>
                    </a:solidFill>
                  </a:tcPr>
                </a:tc>
                <a:extLst>
                  <a:ext uri="{0D108BD9-81ED-4DB2-BD59-A6C34878D82A}">
                    <a16:rowId xmlns:a16="http://schemas.microsoft.com/office/drawing/2014/main" val="4003432689"/>
                  </a:ext>
                </a:extLst>
              </a:tr>
              <a:tr h="329075">
                <a:tc>
                  <a:txBody>
                    <a:bodyPr/>
                    <a:lstStyle/>
                    <a:p>
                      <a:pPr algn="l"/>
                      <a:r>
                        <a:rPr lang="zh-TW" altLang="en-US" sz="1400" dirty="0"/>
                        <a:t>選擇模型</a:t>
                      </a:r>
                    </a:p>
                  </a:txBody>
                  <a:tcPr/>
                </a:tc>
                <a:tc>
                  <a:txBody>
                    <a:bodyPr/>
                    <a:lstStyle/>
                    <a:p>
                      <a:pPr algn="ctr"/>
                      <a:r>
                        <a:rPr lang="en-US" altLang="zh-TW" sz="1400" dirty="0"/>
                        <a:t>Ridge Regression (</a:t>
                      </a:r>
                      <a:r>
                        <a:rPr lang="zh-TW" altLang="en-US" sz="1400" dirty="0"/>
                        <a:t>法二</a:t>
                      </a:r>
                      <a:r>
                        <a:rPr lang="en-US" altLang="zh-TW" sz="1400" dirty="0"/>
                        <a:t>)</a:t>
                      </a:r>
                    </a:p>
                  </a:txBody>
                  <a:tcPr/>
                </a:tc>
                <a:tc>
                  <a:txBody>
                    <a:bodyPr/>
                    <a:lstStyle/>
                    <a:p>
                      <a:pPr algn="ctr"/>
                      <a:r>
                        <a:rPr lang="en-US" altLang="zh-TW" sz="1400" dirty="0"/>
                        <a:t>Rule Base 4433</a:t>
                      </a:r>
                    </a:p>
                  </a:txBody>
                  <a:tcPr/>
                </a:tc>
                <a:tc>
                  <a:txBody>
                    <a:bodyPr/>
                    <a:lstStyle/>
                    <a:p>
                      <a:pPr algn="ctr"/>
                      <a:r>
                        <a:rPr lang="en-US" altLang="zh-TW" sz="1400" dirty="0"/>
                        <a:t>DNN</a:t>
                      </a:r>
                      <a:r>
                        <a:rPr lang="zh-TW" altLang="en-US" sz="1400" dirty="0"/>
                        <a:t>神經網路</a:t>
                      </a:r>
                      <a:r>
                        <a:rPr lang="en-US" altLang="zh-TW" sz="1400" dirty="0"/>
                        <a:t>(</a:t>
                      </a:r>
                      <a:r>
                        <a:rPr lang="zh-TW" altLang="en-US" sz="1400" dirty="0"/>
                        <a:t>法二</a:t>
                      </a:r>
                      <a:r>
                        <a:rPr lang="en-US" altLang="zh-TW" sz="1400" dirty="0"/>
                        <a:t>)</a:t>
                      </a:r>
                      <a:endParaRPr lang="zh-TW" altLang="en-US" sz="1400" dirty="0"/>
                    </a:p>
                  </a:txBody>
                  <a:tcPr/>
                </a:tc>
                <a:extLst>
                  <a:ext uri="{0D108BD9-81ED-4DB2-BD59-A6C34878D82A}">
                    <a16:rowId xmlns:a16="http://schemas.microsoft.com/office/drawing/2014/main" val="1530166186"/>
                  </a:ext>
                </a:extLst>
              </a:tr>
              <a:tr h="329075">
                <a:tc>
                  <a:txBody>
                    <a:bodyPr/>
                    <a:lstStyle/>
                    <a:p>
                      <a:pPr algn="l"/>
                      <a:r>
                        <a:rPr lang="zh-TW" altLang="en-US" sz="1400" dirty="0"/>
                        <a:t>平均報酬</a:t>
                      </a:r>
                      <a:r>
                        <a:rPr lang="en-US" altLang="zh-TW" sz="1400" baseline="0" dirty="0"/>
                        <a:t> / Benchmark </a:t>
                      </a:r>
                      <a:r>
                        <a:rPr lang="zh-TW" altLang="en-US" sz="1400" baseline="0" dirty="0"/>
                        <a:t>報酬</a:t>
                      </a:r>
                      <a:endParaRPr lang="zh-TW" altLang="en-US" sz="1400" dirty="0"/>
                    </a:p>
                  </a:txBody>
                  <a:tcPr/>
                </a:tc>
                <a:tc>
                  <a:txBody>
                    <a:bodyPr/>
                    <a:lstStyle/>
                    <a:p>
                      <a:pPr algn="ctr"/>
                      <a:r>
                        <a:rPr lang="en-US" altLang="zh-TW" sz="1400" dirty="0">
                          <a:solidFill>
                            <a:srgbClr val="FF0000"/>
                          </a:solidFill>
                        </a:rPr>
                        <a:t>5.24%</a:t>
                      </a:r>
                      <a:r>
                        <a:rPr lang="en-US" altLang="zh-TW" sz="1400" dirty="0"/>
                        <a:t> / 1.55%</a:t>
                      </a:r>
                      <a:endParaRPr lang="zh-TW" altLang="en-US" sz="1400" dirty="0"/>
                    </a:p>
                  </a:txBody>
                  <a:tcPr/>
                </a:tc>
                <a:tc>
                  <a:txBody>
                    <a:bodyPr/>
                    <a:lstStyle/>
                    <a:p>
                      <a:pPr algn="ctr"/>
                      <a:r>
                        <a:rPr lang="en-US" altLang="zh-TW" sz="1400" dirty="0">
                          <a:solidFill>
                            <a:srgbClr val="FF0000"/>
                          </a:solidFill>
                        </a:rPr>
                        <a:t>8.37%</a:t>
                      </a:r>
                      <a:r>
                        <a:rPr lang="en-US" altLang="zh-TW" sz="1400" dirty="0"/>
                        <a:t> / 1.98%</a:t>
                      </a:r>
                      <a:endParaRPr lang="zh-TW" altLang="en-US" sz="1400" dirty="0"/>
                    </a:p>
                  </a:txBody>
                  <a:tcPr/>
                </a:tc>
                <a:tc>
                  <a:txBody>
                    <a:bodyPr/>
                    <a:lstStyle/>
                    <a:p>
                      <a:pPr algn="ctr"/>
                      <a:r>
                        <a:rPr lang="en-US" altLang="zh-TW" sz="1400" dirty="0">
                          <a:solidFill>
                            <a:srgbClr val="FF0000"/>
                          </a:solidFill>
                        </a:rPr>
                        <a:t>30.27%</a:t>
                      </a:r>
                      <a:r>
                        <a:rPr lang="zh-TW" altLang="en-US" sz="1400" dirty="0">
                          <a:solidFill>
                            <a:srgbClr val="FF0000"/>
                          </a:solidFill>
                        </a:rPr>
                        <a:t> </a:t>
                      </a:r>
                      <a:r>
                        <a:rPr lang="en-US" altLang="zh-TW" sz="1400" dirty="0"/>
                        <a:t>/</a:t>
                      </a:r>
                      <a:r>
                        <a:rPr lang="zh-TW" altLang="en-US" sz="1400" dirty="0"/>
                        <a:t> </a:t>
                      </a:r>
                      <a:r>
                        <a:rPr lang="en-US" altLang="zh-TW" sz="1400" dirty="0"/>
                        <a:t>29.20%</a:t>
                      </a:r>
                      <a:endParaRPr lang="zh-TW" altLang="en-US" sz="1400" dirty="0"/>
                    </a:p>
                  </a:txBody>
                  <a:tcPr/>
                </a:tc>
                <a:extLst>
                  <a:ext uri="{0D108BD9-81ED-4DB2-BD59-A6C34878D82A}">
                    <a16:rowId xmlns:a16="http://schemas.microsoft.com/office/drawing/2014/main" val="3758618679"/>
                  </a:ext>
                </a:extLst>
              </a:tr>
              <a:tr h="329075">
                <a:tc>
                  <a:txBody>
                    <a:bodyPr/>
                    <a:lstStyle/>
                    <a:p>
                      <a:pPr marR="0" algn="l"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基金類別</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中國股票型基金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新興市場股票型基金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全球高收債型基金</a:t>
                      </a:r>
                    </a:p>
                  </a:txBody>
                  <a:tcPr>
                    <a:solidFill>
                      <a:schemeClr val="accent2">
                        <a:lumMod val="75000"/>
                      </a:schemeClr>
                    </a:solidFill>
                  </a:tcPr>
                </a:tc>
                <a:extLst>
                  <a:ext uri="{0D108BD9-81ED-4DB2-BD59-A6C34878D82A}">
                    <a16:rowId xmlns:a16="http://schemas.microsoft.com/office/drawing/2014/main" val="216371414"/>
                  </a:ext>
                </a:extLst>
              </a:tr>
              <a:tr h="329075">
                <a:tc>
                  <a:txBody>
                    <a:bodyPr/>
                    <a:lstStyle/>
                    <a:p>
                      <a:pPr algn="l"/>
                      <a:r>
                        <a:rPr lang="zh-TW" altLang="en-US" sz="1400" dirty="0"/>
                        <a:t>選擇模型</a:t>
                      </a:r>
                    </a:p>
                  </a:txBody>
                  <a:tcPr/>
                </a:tc>
                <a:tc>
                  <a:txBody>
                    <a:bodyPr/>
                    <a:lstStyle/>
                    <a:p>
                      <a:pPr algn="ctr"/>
                      <a:r>
                        <a:rPr lang="en-US" altLang="zh-TW" sz="1400" dirty="0"/>
                        <a:t>Ridge Regression (</a:t>
                      </a:r>
                      <a:r>
                        <a:rPr lang="zh-TW" altLang="en-US" sz="1400" dirty="0"/>
                        <a:t>法二</a:t>
                      </a:r>
                      <a:r>
                        <a:rPr lang="en-US" altLang="zh-TW" sz="1400" dirty="0"/>
                        <a:t>)</a:t>
                      </a:r>
                      <a:endParaRPr lang="zh-TW" altLang="en-US" sz="1400" dirty="0"/>
                    </a:p>
                  </a:txBody>
                  <a:tcPr/>
                </a:tc>
                <a:tc>
                  <a:txBody>
                    <a:bodyPr/>
                    <a:lstStyle/>
                    <a:p>
                      <a:pPr algn="ctr"/>
                      <a:r>
                        <a:rPr lang="en-US" altLang="zh-TW" sz="1400" dirty="0"/>
                        <a:t>Rule Base 3163</a:t>
                      </a:r>
                    </a:p>
                  </a:txBody>
                  <a:tcPr/>
                </a:tc>
                <a:tc>
                  <a:txBody>
                    <a:bodyPr/>
                    <a:lstStyle/>
                    <a:p>
                      <a:pPr algn="ctr"/>
                      <a:r>
                        <a:rPr lang="en-US" altLang="zh-TW" sz="1400" dirty="0"/>
                        <a:t>Rule Base 4433</a:t>
                      </a:r>
                    </a:p>
                  </a:txBody>
                  <a:tcPr/>
                </a:tc>
                <a:extLst>
                  <a:ext uri="{0D108BD9-81ED-4DB2-BD59-A6C34878D82A}">
                    <a16:rowId xmlns:a16="http://schemas.microsoft.com/office/drawing/2014/main" val="3863047003"/>
                  </a:ext>
                </a:extLst>
              </a:tr>
              <a:tr h="329075">
                <a:tc>
                  <a:txBody>
                    <a:bodyPr/>
                    <a:lstStyle/>
                    <a:p>
                      <a:pPr algn="l"/>
                      <a:r>
                        <a:rPr lang="zh-TW" altLang="en-US" sz="1400" dirty="0"/>
                        <a:t>平均報酬</a:t>
                      </a:r>
                      <a:r>
                        <a:rPr lang="en-US" altLang="zh-TW" sz="1400" baseline="0" dirty="0"/>
                        <a:t> / Benchmark </a:t>
                      </a:r>
                      <a:r>
                        <a:rPr lang="zh-TW" altLang="en-US" sz="1400" baseline="0" dirty="0"/>
                        <a:t>報酬</a:t>
                      </a:r>
                      <a:endParaRPr lang="zh-TW" altLang="en-US" sz="1400" dirty="0"/>
                    </a:p>
                  </a:txBody>
                  <a:tcPr/>
                </a:tc>
                <a:tc>
                  <a:txBody>
                    <a:bodyPr/>
                    <a:lstStyle/>
                    <a:p>
                      <a:pPr algn="ctr"/>
                      <a:r>
                        <a:rPr lang="en-US" altLang="zh-TW" sz="1400" dirty="0">
                          <a:solidFill>
                            <a:srgbClr val="FF0000"/>
                          </a:solidFill>
                        </a:rPr>
                        <a:t>64.54%</a:t>
                      </a:r>
                      <a:r>
                        <a:rPr lang="zh-TW" altLang="en-US" sz="1400" dirty="0"/>
                        <a:t> </a:t>
                      </a:r>
                      <a:r>
                        <a:rPr lang="en-US" altLang="zh-TW" sz="1400" dirty="0"/>
                        <a:t>/</a:t>
                      </a:r>
                      <a:r>
                        <a:rPr lang="zh-TW" altLang="en-US" sz="1400" dirty="0"/>
                        <a:t> </a:t>
                      </a:r>
                      <a:r>
                        <a:rPr lang="en-US" altLang="zh-TW" sz="1400" dirty="0"/>
                        <a:t>44.96%</a:t>
                      </a:r>
                      <a:endParaRPr lang="zh-TW" altLang="en-US" sz="1400" dirty="0"/>
                    </a:p>
                  </a:txBody>
                  <a:tcPr/>
                </a:tc>
                <a:tc>
                  <a:txBody>
                    <a:bodyPr/>
                    <a:lstStyle/>
                    <a:p>
                      <a:pPr algn="ctr"/>
                      <a:r>
                        <a:rPr lang="en-US" altLang="zh-TW" sz="1400" dirty="0">
                          <a:solidFill>
                            <a:srgbClr val="FF0000"/>
                          </a:solidFill>
                        </a:rPr>
                        <a:t>33.84%</a:t>
                      </a:r>
                      <a:r>
                        <a:rPr lang="zh-TW" altLang="en-US" sz="1400" dirty="0"/>
                        <a:t> </a:t>
                      </a:r>
                      <a:r>
                        <a:rPr lang="en-US" altLang="zh-TW" sz="1400" dirty="0"/>
                        <a:t>/27.34%</a:t>
                      </a:r>
                      <a:endParaRPr lang="zh-TW" altLang="en-US" sz="1400" dirty="0"/>
                    </a:p>
                  </a:txBody>
                  <a:tcPr/>
                </a:tc>
                <a:tc>
                  <a:txBody>
                    <a:bodyPr/>
                    <a:lstStyle/>
                    <a:p>
                      <a:pPr algn="ctr"/>
                      <a:r>
                        <a:rPr lang="en-US" altLang="zh-TW" sz="1400" dirty="0">
                          <a:solidFill>
                            <a:srgbClr val="FF0000"/>
                          </a:solidFill>
                        </a:rPr>
                        <a:t>8.21%</a:t>
                      </a:r>
                      <a:r>
                        <a:rPr lang="zh-TW" altLang="en-US" sz="1400" dirty="0"/>
                        <a:t> </a:t>
                      </a:r>
                      <a:r>
                        <a:rPr lang="en-US" altLang="zh-TW" sz="1400" dirty="0"/>
                        <a:t>/</a:t>
                      </a:r>
                      <a:r>
                        <a:rPr lang="zh-TW" altLang="en-US" sz="1400" dirty="0"/>
                        <a:t> </a:t>
                      </a:r>
                      <a:r>
                        <a:rPr lang="en-US" altLang="zh-TW" sz="1400" dirty="0"/>
                        <a:t>-0.39%</a:t>
                      </a:r>
                      <a:endParaRPr lang="zh-TW" altLang="en-US" sz="1400" dirty="0"/>
                    </a:p>
                  </a:txBody>
                  <a:tcPr/>
                </a:tc>
                <a:extLst>
                  <a:ext uri="{0D108BD9-81ED-4DB2-BD59-A6C34878D82A}">
                    <a16:rowId xmlns:a16="http://schemas.microsoft.com/office/drawing/2014/main" val="828253101"/>
                  </a:ext>
                </a:extLst>
              </a:tr>
              <a:tr h="329075">
                <a:tc>
                  <a:txBody>
                    <a:bodyPr/>
                    <a:lstStyle/>
                    <a:p>
                      <a:pPr marR="0" algn="l"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基金類別</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全球投資級債券型基金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日本股票型基金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高科技股票型基金</a:t>
                      </a:r>
                    </a:p>
                  </a:txBody>
                  <a:tcPr>
                    <a:solidFill>
                      <a:schemeClr val="accent2">
                        <a:lumMod val="75000"/>
                      </a:schemeClr>
                    </a:solidFill>
                  </a:tcPr>
                </a:tc>
                <a:extLst>
                  <a:ext uri="{0D108BD9-81ED-4DB2-BD59-A6C34878D82A}">
                    <a16:rowId xmlns:a16="http://schemas.microsoft.com/office/drawing/2014/main" val="3761295473"/>
                  </a:ext>
                </a:extLst>
              </a:tr>
              <a:tr h="329075">
                <a:tc>
                  <a:txBody>
                    <a:bodyPr/>
                    <a:lstStyle/>
                    <a:p>
                      <a:pPr algn="l"/>
                      <a:r>
                        <a:rPr lang="zh-TW" altLang="en-US" sz="1400" dirty="0"/>
                        <a:t>選擇模型</a:t>
                      </a:r>
                    </a:p>
                  </a:txBody>
                  <a:tcPr/>
                </a:tc>
                <a:tc>
                  <a:txBody>
                    <a:bodyPr/>
                    <a:lstStyle/>
                    <a:p>
                      <a:pPr algn="ctr"/>
                      <a:r>
                        <a:rPr lang="en-US" altLang="zh-TW" sz="1400" dirty="0"/>
                        <a:t>Rule Base 3163</a:t>
                      </a:r>
                    </a:p>
                  </a:txBody>
                  <a:tcPr/>
                </a:tc>
                <a:tc>
                  <a:txBody>
                    <a:bodyPr/>
                    <a:lstStyle/>
                    <a:p>
                      <a:pPr algn="ctr"/>
                      <a:r>
                        <a:rPr lang="en-US" altLang="zh-TW" sz="1400" dirty="0"/>
                        <a:t>pyCaret</a:t>
                      </a:r>
                      <a:r>
                        <a:rPr lang="zh-TW" altLang="en-US" sz="1400" dirty="0"/>
                        <a:t>自動化</a:t>
                      </a:r>
                      <a:r>
                        <a:rPr lang="en-US" altLang="zh-TW" sz="1400" dirty="0"/>
                        <a:t>(</a:t>
                      </a:r>
                      <a:r>
                        <a:rPr lang="zh-TW" altLang="en-US" sz="1400" dirty="0"/>
                        <a:t>法二</a:t>
                      </a:r>
                      <a:r>
                        <a:rPr lang="en-US" altLang="zh-TW" sz="1400" dirty="0"/>
                        <a:t>)</a:t>
                      </a:r>
                      <a:endParaRPr lang="zh-TW" altLang="en-US" sz="1400" dirty="0"/>
                    </a:p>
                  </a:txBody>
                  <a:tcPr/>
                </a:tc>
                <a:tc>
                  <a:txBody>
                    <a:bodyPr/>
                    <a:lstStyle/>
                    <a:p>
                      <a:pPr algn="ctr"/>
                      <a:r>
                        <a:rPr lang="en-US" altLang="zh-TW" sz="1400" dirty="0"/>
                        <a:t>Ridge Regression (</a:t>
                      </a:r>
                      <a:r>
                        <a:rPr lang="zh-TW" altLang="en-US" sz="1400" dirty="0"/>
                        <a:t>法二</a:t>
                      </a:r>
                      <a:r>
                        <a:rPr lang="en-US" altLang="zh-TW" sz="1400" dirty="0"/>
                        <a:t>)</a:t>
                      </a:r>
                    </a:p>
                  </a:txBody>
                  <a:tcPr/>
                </a:tc>
                <a:extLst>
                  <a:ext uri="{0D108BD9-81ED-4DB2-BD59-A6C34878D82A}">
                    <a16:rowId xmlns:a16="http://schemas.microsoft.com/office/drawing/2014/main" val="2175088823"/>
                  </a:ext>
                </a:extLst>
              </a:tr>
              <a:tr h="329075">
                <a:tc>
                  <a:txBody>
                    <a:bodyPr/>
                    <a:lstStyle/>
                    <a:p>
                      <a:pPr algn="l"/>
                      <a:r>
                        <a:rPr lang="zh-TW" altLang="en-US" sz="1400" dirty="0"/>
                        <a:t>平均報酬</a:t>
                      </a:r>
                      <a:r>
                        <a:rPr lang="en-US" altLang="zh-TW" sz="1400" baseline="0" dirty="0"/>
                        <a:t> / Benchmark </a:t>
                      </a:r>
                      <a:r>
                        <a:rPr lang="zh-TW" altLang="en-US" sz="1400" baseline="0" dirty="0"/>
                        <a:t>報酬</a:t>
                      </a:r>
                      <a:endParaRPr lang="zh-TW" altLang="en-US" sz="1400" dirty="0"/>
                    </a:p>
                  </a:txBody>
                  <a:tcPr/>
                </a:tc>
                <a:tc>
                  <a:txBody>
                    <a:bodyPr/>
                    <a:lstStyle/>
                    <a:p>
                      <a:pPr algn="ctr"/>
                      <a:r>
                        <a:rPr lang="en-US" altLang="zh-TW" sz="1400" dirty="0">
                          <a:solidFill>
                            <a:srgbClr val="FF0000"/>
                          </a:solidFill>
                        </a:rPr>
                        <a:t>14.09%</a:t>
                      </a:r>
                      <a:r>
                        <a:rPr lang="zh-TW" altLang="en-US" sz="1400" dirty="0"/>
                        <a:t> </a:t>
                      </a:r>
                      <a:r>
                        <a:rPr lang="en-US" altLang="zh-TW" sz="1400" dirty="0"/>
                        <a:t>/</a:t>
                      </a:r>
                      <a:r>
                        <a:rPr lang="zh-TW" altLang="en-US" sz="1400" dirty="0"/>
                        <a:t> </a:t>
                      </a:r>
                      <a:r>
                        <a:rPr lang="en-US" altLang="zh-TW" sz="1400" dirty="0"/>
                        <a:t>10.17%</a:t>
                      </a:r>
                      <a:endParaRPr lang="zh-TW" altLang="en-US" sz="1400" dirty="0"/>
                    </a:p>
                  </a:txBody>
                  <a:tcPr/>
                </a:tc>
                <a:tc>
                  <a:txBody>
                    <a:bodyPr/>
                    <a:lstStyle/>
                    <a:p>
                      <a:pPr algn="ctr"/>
                      <a:r>
                        <a:rPr lang="en-US" altLang="zh-TW" sz="1400" dirty="0">
                          <a:solidFill>
                            <a:srgbClr val="FF0000"/>
                          </a:solidFill>
                        </a:rPr>
                        <a:t>34.89%</a:t>
                      </a:r>
                      <a:r>
                        <a:rPr lang="zh-TW" altLang="en-US" sz="1400" dirty="0"/>
                        <a:t> </a:t>
                      </a:r>
                      <a:r>
                        <a:rPr lang="en-US" altLang="zh-TW" sz="1400" dirty="0"/>
                        <a:t>/</a:t>
                      </a:r>
                      <a:r>
                        <a:rPr lang="zh-TW" altLang="en-US" sz="1400" dirty="0"/>
                        <a:t> </a:t>
                      </a:r>
                      <a:r>
                        <a:rPr lang="en-US" altLang="zh-TW" sz="1400" dirty="0"/>
                        <a:t>24.18%</a:t>
                      </a:r>
                      <a:endParaRPr lang="zh-TW" altLang="en-US" sz="1400" dirty="0"/>
                    </a:p>
                  </a:txBody>
                  <a:tcPr/>
                </a:tc>
                <a:tc>
                  <a:txBody>
                    <a:bodyPr/>
                    <a:lstStyle/>
                    <a:p>
                      <a:pPr algn="ctr"/>
                      <a:r>
                        <a:rPr lang="en-US" altLang="zh-TW" sz="1400" dirty="0">
                          <a:solidFill>
                            <a:srgbClr val="FF0000"/>
                          </a:solidFill>
                        </a:rPr>
                        <a:t>77.80%</a:t>
                      </a:r>
                      <a:r>
                        <a:rPr lang="en-US" altLang="zh-TW" sz="1400" dirty="0"/>
                        <a:t> / 67.57%</a:t>
                      </a:r>
                      <a:endParaRPr lang="zh-TW" altLang="en-US" sz="1400" dirty="0"/>
                    </a:p>
                  </a:txBody>
                  <a:tcPr/>
                </a:tc>
                <a:extLst>
                  <a:ext uri="{0D108BD9-81ED-4DB2-BD59-A6C34878D82A}">
                    <a16:rowId xmlns:a16="http://schemas.microsoft.com/office/drawing/2014/main" val="3393949262"/>
                  </a:ext>
                </a:extLst>
              </a:tr>
              <a:tr h="329075">
                <a:tc>
                  <a:txBody>
                    <a:bodyPr/>
                    <a:lstStyle/>
                    <a:p>
                      <a:pPr marR="0" algn="l"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基金類別</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台灣股票型基金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美國股票型基金</a:t>
                      </a:r>
                    </a:p>
                  </a:txBody>
                  <a:tcPr>
                    <a:solidFill>
                      <a:schemeClr val="accent2">
                        <a:lumMod val="75000"/>
                      </a:schemeClr>
                    </a:solidFill>
                  </a:tcPr>
                </a:tc>
                <a:tc>
                  <a:txBody>
                    <a:bodyPr/>
                    <a:lstStyle/>
                    <a:p>
                      <a:pPr marR="0" algn="ctr" rtl="0" fontAlgn="ctr">
                        <a:lnSpc>
                          <a:spcPct val="100000"/>
                        </a:lnSpc>
                        <a:spcBef>
                          <a:spcPts val="0"/>
                        </a:spcBef>
                        <a:spcAft>
                          <a:spcPts val="0"/>
                        </a:spcAft>
                        <a:buClr>
                          <a:srgbClr val="000000"/>
                        </a:buClr>
                        <a:buFont typeface="Arial"/>
                      </a:pPr>
                      <a:r>
                        <a:rPr lang="zh-TW" altLang="en-US" sz="1400" b="0" i="0" u="none" strike="noStrike" cap="none" dirty="0">
                          <a:solidFill>
                            <a:schemeClr val="bg1"/>
                          </a:solidFill>
                          <a:effectLst/>
                          <a:latin typeface="Arial"/>
                          <a:ea typeface="Arial"/>
                          <a:cs typeface="Arial"/>
                          <a:sym typeface="Arial"/>
                        </a:rPr>
                        <a:t>美國高收債型基金</a:t>
                      </a:r>
                    </a:p>
                  </a:txBody>
                  <a:tcPr>
                    <a:solidFill>
                      <a:schemeClr val="accent2">
                        <a:lumMod val="75000"/>
                      </a:schemeClr>
                    </a:solidFill>
                  </a:tcPr>
                </a:tc>
                <a:extLst>
                  <a:ext uri="{0D108BD9-81ED-4DB2-BD59-A6C34878D82A}">
                    <a16:rowId xmlns:a16="http://schemas.microsoft.com/office/drawing/2014/main" val="2385370414"/>
                  </a:ext>
                </a:extLst>
              </a:tr>
              <a:tr h="329075">
                <a:tc>
                  <a:txBody>
                    <a:bodyPr/>
                    <a:lstStyle/>
                    <a:p>
                      <a:pPr algn="l"/>
                      <a:r>
                        <a:rPr lang="zh-TW" altLang="en-US" sz="1400" dirty="0"/>
                        <a:t>選擇模型</a:t>
                      </a:r>
                    </a:p>
                  </a:txBody>
                  <a:tcPr/>
                </a:tc>
                <a:tc>
                  <a:txBody>
                    <a:bodyPr/>
                    <a:lstStyle/>
                    <a:p>
                      <a:pPr algn="ctr"/>
                      <a:r>
                        <a:rPr lang="en-US" altLang="zh-TW" sz="1400" dirty="0"/>
                        <a:t>Rule Base 4433</a:t>
                      </a:r>
                    </a:p>
                  </a:txBody>
                  <a:tcPr/>
                </a:tc>
                <a:tc>
                  <a:txBody>
                    <a:bodyPr/>
                    <a:lstStyle/>
                    <a:p>
                      <a:pPr algn="ctr"/>
                      <a:r>
                        <a:rPr lang="en-US" altLang="zh-TW" sz="1400" dirty="0"/>
                        <a:t>Rule Base 4433</a:t>
                      </a:r>
                    </a:p>
                  </a:txBody>
                  <a:tcPr/>
                </a:tc>
                <a:tc>
                  <a:txBody>
                    <a:bodyPr/>
                    <a:lstStyle/>
                    <a:p>
                      <a:pPr algn="ctr"/>
                      <a:r>
                        <a:rPr lang="en-US" altLang="zh-TW" sz="1400" dirty="0"/>
                        <a:t>Rule Base 3163</a:t>
                      </a:r>
                    </a:p>
                  </a:txBody>
                  <a:tcPr/>
                </a:tc>
                <a:extLst>
                  <a:ext uri="{0D108BD9-81ED-4DB2-BD59-A6C34878D82A}">
                    <a16:rowId xmlns:a16="http://schemas.microsoft.com/office/drawing/2014/main" val="4202765133"/>
                  </a:ext>
                </a:extLst>
              </a:tr>
              <a:tr h="329075">
                <a:tc>
                  <a:txBody>
                    <a:bodyPr/>
                    <a:lstStyle/>
                    <a:p>
                      <a:pPr algn="l"/>
                      <a:r>
                        <a:rPr lang="zh-TW" altLang="en-US" sz="1400" dirty="0"/>
                        <a:t>平均報酬</a:t>
                      </a:r>
                      <a:r>
                        <a:rPr lang="en-US" altLang="zh-TW" sz="1400" baseline="0" dirty="0"/>
                        <a:t> / Benchmark </a:t>
                      </a:r>
                      <a:r>
                        <a:rPr lang="zh-TW" altLang="en-US" sz="1400" baseline="0" dirty="0"/>
                        <a:t>報酬</a:t>
                      </a:r>
                      <a:endParaRPr lang="zh-TW" altLang="en-US" sz="1400" dirty="0"/>
                    </a:p>
                  </a:txBody>
                  <a:tcPr/>
                </a:tc>
                <a:tc>
                  <a:txBody>
                    <a:bodyPr/>
                    <a:lstStyle/>
                    <a:p>
                      <a:pPr algn="ctr"/>
                      <a:r>
                        <a:rPr lang="en-US" altLang="zh-TW" sz="1400" dirty="0">
                          <a:solidFill>
                            <a:srgbClr val="FF0000"/>
                          </a:solidFill>
                        </a:rPr>
                        <a:t>70.04%</a:t>
                      </a:r>
                      <a:r>
                        <a:rPr lang="en-US" altLang="zh-TW" sz="1400" dirty="0"/>
                        <a:t> / 54.02%</a:t>
                      </a:r>
                      <a:endParaRPr lang="zh-TW" altLang="en-US" sz="1400" dirty="0"/>
                    </a:p>
                  </a:txBody>
                  <a:tcPr/>
                </a:tc>
                <a:tc>
                  <a:txBody>
                    <a:bodyPr/>
                    <a:lstStyle/>
                    <a:p>
                      <a:pPr algn="ctr"/>
                      <a:r>
                        <a:rPr lang="en-US" altLang="zh-TW" sz="1400" dirty="0">
                          <a:solidFill>
                            <a:srgbClr val="FF0000"/>
                          </a:solidFill>
                        </a:rPr>
                        <a:t>44.52%</a:t>
                      </a:r>
                      <a:r>
                        <a:rPr lang="en-US" altLang="zh-TW" sz="1400" dirty="0"/>
                        <a:t> / 30.90%</a:t>
                      </a:r>
                      <a:endParaRPr lang="zh-TW" altLang="en-US" sz="1400" dirty="0"/>
                    </a:p>
                  </a:txBody>
                  <a:tcPr/>
                </a:tc>
                <a:tc>
                  <a:txBody>
                    <a:bodyPr/>
                    <a:lstStyle/>
                    <a:p>
                      <a:pPr algn="ctr"/>
                      <a:r>
                        <a:rPr lang="en-US" altLang="zh-TW" sz="1400" dirty="0">
                          <a:solidFill>
                            <a:srgbClr val="FF0000"/>
                          </a:solidFill>
                        </a:rPr>
                        <a:t>8.07%</a:t>
                      </a:r>
                      <a:r>
                        <a:rPr lang="en-US" altLang="zh-TW" sz="1400" dirty="0"/>
                        <a:t> / 1.59%</a:t>
                      </a:r>
                      <a:endParaRPr lang="zh-TW" altLang="en-US" sz="1400" dirty="0"/>
                    </a:p>
                  </a:txBody>
                  <a:tcPr/>
                </a:tc>
                <a:extLst>
                  <a:ext uri="{0D108BD9-81ED-4DB2-BD59-A6C34878D82A}">
                    <a16:rowId xmlns:a16="http://schemas.microsoft.com/office/drawing/2014/main" val="387015258"/>
                  </a:ext>
                </a:extLst>
              </a:tr>
            </a:tbl>
          </a:graphicData>
        </a:graphic>
      </p:graphicFrame>
      <p:sp>
        <p:nvSpPr>
          <p:cNvPr id="6" name="Google Shape;594;p17">
            <a:extLst>
              <a:ext uri="{FF2B5EF4-FFF2-40B4-BE49-F238E27FC236}">
                <a16:creationId xmlns:a16="http://schemas.microsoft.com/office/drawing/2014/main" id="{8B9B9A16-8F69-524A-809C-ADEE71C74CA3}"/>
              </a:ext>
            </a:extLst>
          </p:cNvPr>
          <p:cNvSpPr txBox="1">
            <a:spLocks/>
          </p:cNvSpPr>
          <p:nvPr/>
        </p:nvSpPr>
        <p:spPr>
          <a:xfrm>
            <a:off x="429620" y="405064"/>
            <a:ext cx="4599580" cy="5277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pPr marL="0" marR="0" lvl="0" indent="0" algn="l" defTabSz="914400" rtl="0" eaLnBrk="1" fontAlgn="auto" latinLnBrk="0" hangingPunct="1">
              <a:lnSpc>
                <a:spcPct val="80000"/>
              </a:lnSpc>
              <a:spcBef>
                <a:spcPts val="0"/>
              </a:spcBef>
              <a:spcAft>
                <a:spcPts val="0"/>
              </a:spcAft>
              <a:buClr>
                <a:srgbClr val="007BB9"/>
              </a:buClr>
              <a:buSzPts val="4800"/>
              <a:buFont typeface="Raleway Thin"/>
              <a:buNone/>
              <a:tabLst/>
              <a:defRPr/>
            </a:pPr>
            <a:r>
              <a:rPr kumimoji="0" lang="zh-TW" altLang="en-US" sz="4800" b="0" i="0" u="none" strike="noStrike" kern="0" cap="none" spc="0" normalizeH="0" baseline="0" noProof="0" dirty="0">
                <a:ln>
                  <a:noFill/>
                </a:ln>
                <a:solidFill>
                  <a:srgbClr val="007BB9"/>
                </a:solidFill>
                <a:effectLst/>
                <a:uLnTx/>
                <a:uFillTx/>
                <a:latin typeface="Microsoft JhengHei" panose="020B0604030504040204" pitchFamily="34" charset="-120"/>
                <a:ea typeface="Microsoft JhengHei" panose="020B0604030504040204" pitchFamily="34" charset="-120"/>
                <a:sym typeface="Raleway Thin"/>
              </a:rPr>
              <a:t>專案結果總覽</a:t>
            </a:r>
            <a:endParaRPr kumimoji="0" lang="zh-TW" altLang="en-US" sz="3600" b="0" i="0" u="none" strike="noStrike" kern="0" cap="none" spc="0" normalizeH="0" baseline="0" noProof="0" dirty="0">
              <a:ln>
                <a:noFill/>
              </a:ln>
              <a:solidFill>
                <a:srgbClr val="007BB9"/>
              </a:solidFill>
              <a:effectLst/>
              <a:uLnTx/>
              <a:uFillTx/>
              <a:latin typeface="Microsoft JhengHei" panose="020B0604030504040204" pitchFamily="34" charset="-120"/>
              <a:ea typeface="Microsoft JhengHei" panose="020B0604030504040204" pitchFamily="34" charset="-120"/>
              <a:sym typeface="Raleway Thin"/>
            </a:endParaRPr>
          </a:p>
        </p:txBody>
      </p:sp>
    </p:spTree>
    <p:extLst>
      <p:ext uri="{BB962C8B-B14F-4D97-AF65-F5344CB8AC3E}">
        <p14:creationId xmlns:p14="http://schemas.microsoft.com/office/powerpoint/2010/main" val="20350472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15" name="MyPlot1">
            <a:extLst>
              <a:ext uri="{FF2B5EF4-FFF2-40B4-BE49-F238E27FC236}">
                <a16:creationId xmlns:a16="http://schemas.microsoft.com/office/drawing/2014/main" id="{00000000-0008-0000-0500-00000D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287934" y="3036406"/>
            <a:ext cx="3315043" cy="1834644"/>
          </a:xfrm>
          <a:prstGeom prst="rect">
            <a:avLst/>
          </a:prstGeom>
        </p:spPr>
      </p:pic>
      <p:sp>
        <p:nvSpPr>
          <p:cNvPr id="594" name="Google Shape;594;p17"/>
          <p:cNvSpPr txBox="1">
            <a:spLocks noGrp="1"/>
          </p:cNvSpPr>
          <p:nvPr>
            <p:ph type="title"/>
          </p:nvPr>
        </p:nvSpPr>
        <p:spPr>
          <a:xfrm>
            <a:off x="429620" y="405064"/>
            <a:ext cx="7675289" cy="527768"/>
          </a:xfrm>
          <a:prstGeom prst="rect">
            <a:avLst/>
          </a:prstGeom>
        </p:spPr>
        <p:txBody>
          <a:bodyPr spcFirstLastPara="1" wrap="square" lIns="0" tIns="0" rIns="0" bIns="0" anchor="t" anchorCtr="0">
            <a:noAutofit/>
          </a:bodyPr>
          <a:lstStyle/>
          <a:p>
            <a:pPr lvl="0"/>
            <a:r>
              <a:rPr lang="en" dirty="0">
                <a:latin typeface="Microsoft JhengHei" panose="020B0604030504040204" pitchFamily="34" charset="-120"/>
                <a:ea typeface="Microsoft JhengHei" panose="020B0604030504040204" pitchFamily="34" charset="-120"/>
              </a:rPr>
              <a:t>專案結果</a:t>
            </a:r>
            <a:r>
              <a:rPr lang="en-US" altLang="zh-TW" dirty="0"/>
              <a:t>—</a:t>
            </a:r>
            <a:r>
              <a:rPr lang="zh-TW" altLang="en-US" dirty="0">
                <a:latin typeface="Microsoft JhengHei" panose="020B0604030504040204" pitchFamily="34" charset="-120"/>
                <a:ea typeface="Microsoft JhengHei" panose="020B0604030504040204" pitchFamily="34" charset="-120"/>
              </a:rPr>
              <a:t>股債混合型基金</a:t>
            </a: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200" b="0" i="0" u="none" strike="noStrike" kern="0" cap="none" spc="0" normalizeH="0" baseline="0" noProof="0" dirty="0">
                <a:ln>
                  <a:noFill/>
                </a:ln>
                <a:solidFill>
                  <a:srgbClr val="FFFFFF"/>
                </a:solidFill>
                <a:effectLst/>
                <a:uLnTx/>
                <a:uFillTx/>
                <a:latin typeface="Barlow Light"/>
                <a:sym typeface="Barlow Light"/>
              </a:rPr>
              <a:t>26</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pic>
        <p:nvPicPr>
          <p:cNvPr id="13" name="MyPlot2">
            <a:extLst>
              <a:ext uri="{FF2B5EF4-FFF2-40B4-BE49-F238E27FC236}">
                <a16:creationId xmlns:a16="http://schemas.microsoft.com/office/drawing/2014/main" id="{00000000-0008-0000-0500-00000E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719580" y="3036406"/>
            <a:ext cx="3103316" cy="1942172"/>
          </a:xfrm>
          <a:prstGeom prst="rect">
            <a:avLst/>
          </a:prstGeom>
        </p:spPr>
      </p:pic>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Ridge Regression </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Test Data MSE : 0.0024</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endPar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190543">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最大回撤</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u="none" strike="noStrike">
                          <a:effectLst/>
                        </a:rPr>
                        <a:t>D03</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4.27%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3.18%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7.14%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4.55%</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9.87%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0.45</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0.70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u="none" strike="noStrike">
                          <a:effectLst/>
                        </a:rPr>
                        <a:t>64E</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3.51%</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2.61%</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6.90%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4.68%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11.87%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0.38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0.56</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0.22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u="none" strike="noStrike">
                          <a:effectLst/>
                        </a:rPr>
                        <a:t>MS8</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5.80%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4.32%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5.62%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3.50%</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7.13%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0.77</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1.23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0.61</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u="none" strike="noStrike">
                          <a:effectLst/>
                        </a:rPr>
                        <a:t>MS9</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4.46%</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3.32%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5.65%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3.53%</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7.53%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0.59</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0.94</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0.44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u="none" strike="noStrike">
                          <a:effectLst/>
                        </a:rPr>
                        <a:t>C15</a:t>
                      </a:r>
                      <a:endParaRPr lang="en"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8.15%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6.07%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8.68%</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5.83%</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12.77%</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0.70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1.04</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0.48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rPr>
                        <a:t>benchmark</a:t>
                      </a:r>
                      <a:endParaRPr lang="en"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1.55%</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1.16%</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5.38%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3.83%</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14.24%</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0.22</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a:effectLst/>
                        </a:rPr>
                        <a:t>0.30</a:t>
                      </a:r>
                      <a:endParaRPr lang="en-US" altLang="zh-TW" sz="1200" b="0" i="0" u="none" strike="noStrike">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tc>
                  <a:txBody>
                    <a:bodyPr/>
                    <a:lstStyle/>
                    <a:p>
                      <a:pPr algn="ctr" fontAlgn="ctr"/>
                      <a:r>
                        <a:rPr lang="en-US" altLang="zh-TW" sz="1200" u="none" strike="noStrike" dirty="0">
                          <a:effectLst/>
                        </a:rPr>
                        <a:t>0.08</a:t>
                      </a:r>
                      <a:endParaRPr lang="en-US" altLang="zh-TW" sz="1200" b="0" i="0" u="none" strike="noStrike" dirty="0">
                        <a:solidFill>
                          <a:srgbClr val="000000"/>
                        </a:solidFill>
                        <a:effectLst/>
                        <a:latin typeface="新細明體" panose="02020500000000000000" pitchFamily="18" charset="-120"/>
                        <a:ea typeface="新細明體" panose="02020500000000000000" pitchFamily="18" charset="-120"/>
                      </a:endParaRPr>
                    </a:p>
                  </a:txBody>
                  <a:tcPr marL="5118" marR="5118" marT="5118" marB="0" anchor="ctr"/>
                </a:tc>
                <a:extLst>
                  <a:ext uri="{0D108BD9-81ED-4DB2-BD59-A6C34878D82A}">
                    <a16:rowId xmlns:a16="http://schemas.microsoft.com/office/drawing/2014/main" val="59638486"/>
                  </a:ext>
                </a:extLst>
              </a:tr>
            </a:tbl>
          </a:graphicData>
        </a:graphic>
      </p:graphicFrame>
    </p:spTree>
    <p:extLst>
      <p:ext uri="{BB962C8B-B14F-4D97-AF65-F5344CB8AC3E}">
        <p14:creationId xmlns:p14="http://schemas.microsoft.com/office/powerpoint/2010/main" val="29805647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20" y="405064"/>
            <a:ext cx="6971844"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zh-TW" altLang="en-US" dirty="0">
                <a:latin typeface="Microsoft JhengHei" panose="020B0604030504040204" pitchFamily="34" charset="-120"/>
                <a:ea typeface="Microsoft JhengHei" panose="020B0604030504040204" pitchFamily="34" charset="-120"/>
              </a:rPr>
              <a:t>亞洲債券型基金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200" b="0" i="0" u="none" strike="noStrike" kern="0" cap="none" spc="0" normalizeH="0" baseline="0" noProof="0" dirty="0">
                <a:ln>
                  <a:noFill/>
                </a:ln>
                <a:solidFill>
                  <a:srgbClr val="FFFFFF"/>
                </a:solidFill>
                <a:effectLst/>
                <a:uLnTx/>
                <a:uFillTx/>
                <a:latin typeface="Barlow Light"/>
                <a:sym typeface="Barlow Light"/>
              </a:rPr>
              <a:t>27</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4433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133050"/>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S96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8.21%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11.08%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0.49</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MC5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8.81%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6.57%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6.92%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4.64%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13.79%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0.48</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57E</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8.96%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6.68%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5.19%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11.10%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1.29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1.86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0.60</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1.98%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5.02%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19.08%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0.29</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0.08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00000000-0008-0000-0900-000003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403167" y="2895038"/>
            <a:ext cx="3024750" cy="2210312"/>
          </a:xfrm>
          <a:prstGeom prst="rect">
            <a:avLst/>
          </a:prstGeom>
        </p:spPr>
      </p:pic>
      <p:pic>
        <p:nvPicPr>
          <p:cNvPr id="11" name="MyPlot2">
            <a:extLst>
              <a:ext uri="{FF2B5EF4-FFF2-40B4-BE49-F238E27FC236}">
                <a16:creationId xmlns:a16="http://schemas.microsoft.com/office/drawing/2014/main" id="{00000000-0008-0000-0900-000005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722494" y="2861699"/>
            <a:ext cx="3020368" cy="2281801"/>
          </a:xfrm>
          <a:prstGeom prst="rect">
            <a:avLst/>
          </a:prstGeom>
        </p:spPr>
      </p:pic>
    </p:spTree>
    <p:extLst>
      <p:ext uri="{BB962C8B-B14F-4D97-AF65-F5344CB8AC3E}">
        <p14:creationId xmlns:p14="http://schemas.microsoft.com/office/powerpoint/2010/main" val="30257396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20" y="405064"/>
            <a:ext cx="7014976"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zh-TW" altLang="en-US" dirty="0">
                <a:latin typeface="Microsoft JhengHei" panose="020B0604030504040204" pitchFamily="34" charset="-120"/>
                <a:ea typeface="Microsoft JhengHei" panose="020B0604030504040204" pitchFamily="34" charset="-120"/>
              </a:rPr>
              <a:t>亞州股票型基金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200" b="0" i="0" u="none" strike="noStrike" kern="0" cap="none" spc="0" normalizeH="0" baseline="0" noProof="0" dirty="0">
                <a:ln>
                  <a:noFill/>
                </a:ln>
                <a:solidFill>
                  <a:srgbClr val="FFFFFF"/>
                </a:solidFill>
                <a:effectLst/>
                <a:uLnTx/>
                <a:uFillTx/>
                <a:latin typeface="Barlow Light"/>
                <a:sym typeface="Barlow Light"/>
              </a:rPr>
              <a:t>28</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DNN</a:t>
            </a: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神經網路</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Test Data MSE :</a:t>
            </a: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a:t>
            </a: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0.0053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71A</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27.98%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20.84%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22.69%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15.57%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35.08%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0.59</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59B</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10.32%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30.83%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0.09</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63P</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20.39%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15.19%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24.41%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16.73%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0.41</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65G</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30.27%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22.55%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16.15%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0.60</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F87</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30.27%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22.55%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16.15%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0.60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29.20%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21.75%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20.48%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14.21%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36.46%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1.53</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0.60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00000000-0008-0000-0800-00000E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642106" y="2869638"/>
            <a:ext cx="3024178" cy="2235712"/>
          </a:xfrm>
          <a:prstGeom prst="rect">
            <a:avLst/>
          </a:prstGeom>
        </p:spPr>
      </p:pic>
      <p:pic>
        <p:nvPicPr>
          <p:cNvPr id="11" name="MyPlot2">
            <a:extLst>
              <a:ext uri="{FF2B5EF4-FFF2-40B4-BE49-F238E27FC236}">
                <a16:creationId xmlns:a16="http://schemas.microsoft.com/office/drawing/2014/main" id="{00000000-0008-0000-0800-00000F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666284" y="2891798"/>
            <a:ext cx="3076578" cy="2243700"/>
          </a:xfrm>
          <a:prstGeom prst="rect">
            <a:avLst/>
          </a:prstGeom>
        </p:spPr>
      </p:pic>
    </p:spTree>
    <p:extLst>
      <p:ext uri="{BB962C8B-B14F-4D97-AF65-F5344CB8AC3E}">
        <p14:creationId xmlns:p14="http://schemas.microsoft.com/office/powerpoint/2010/main" val="37315326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20" y="405064"/>
            <a:ext cx="7006350"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中國股票型基金</a:t>
            </a: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200" b="0" i="0" u="none" strike="noStrike" kern="0" cap="none" spc="0" normalizeH="0" baseline="0" noProof="0" dirty="0">
                <a:ln>
                  <a:noFill/>
                </a:ln>
                <a:solidFill>
                  <a:srgbClr val="FFFFFF"/>
                </a:solidFill>
                <a:effectLst/>
                <a:uLnTx/>
                <a:uFillTx/>
                <a:latin typeface="Barlow Light"/>
                <a:sym typeface="Barlow Light"/>
              </a:rPr>
              <a:t>29</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Ridge Regression </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Test Data MSE : 0.032</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UW4</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56.00%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41.71%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26.20%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17.10%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2.44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2.69</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FL0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74.99%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55.11%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27.43%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17.26%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20.65%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2.01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3.19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2.67</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P31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69.17%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51.52%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30.64%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20.38%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19.86%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2.53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2.59</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UW8</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59.75%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44.51%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26.43%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18.83%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2.57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2.36</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FK0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63.78%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47.51%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28.96%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18.60%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25.23%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2.55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1.88</a:t>
                      </a: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44.96%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33.49%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21.87%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14.07%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23.76%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2.38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1.41</a:t>
                      </a:r>
                    </a:p>
                  </a:txBody>
                  <a:tcPr marL="5118" marR="5118" marT="5118" marB="0" anchor="ctr"/>
                </a:tc>
                <a:extLst>
                  <a:ext uri="{0D108BD9-81ED-4DB2-BD59-A6C34878D82A}">
                    <a16:rowId xmlns:a16="http://schemas.microsoft.com/office/drawing/2014/main" val="59638486"/>
                  </a:ext>
                </a:extLst>
              </a:tr>
            </a:tbl>
          </a:graphicData>
        </a:graphic>
      </p:graphicFrame>
      <p:pic>
        <p:nvPicPr>
          <p:cNvPr id="11" name="MyPlot2">
            <a:extLst>
              <a:ext uri="{FF2B5EF4-FFF2-40B4-BE49-F238E27FC236}">
                <a16:creationId xmlns:a16="http://schemas.microsoft.com/office/drawing/2014/main" id="{00000000-0008-0000-0200-00000B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5561792" y="2856257"/>
            <a:ext cx="3181070" cy="2287243"/>
          </a:xfrm>
          <a:prstGeom prst="rect">
            <a:avLst/>
          </a:prstGeom>
        </p:spPr>
      </p:pic>
      <p:pic>
        <p:nvPicPr>
          <p:cNvPr id="13" name="MyPlot1">
            <a:extLst>
              <a:ext uri="{FF2B5EF4-FFF2-40B4-BE49-F238E27FC236}">
                <a16:creationId xmlns:a16="http://schemas.microsoft.com/office/drawing/2014/main" id="{00000000-0008-0000-0200-00000A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2548373" y="2846533"/>
            <a:ext cx="3091070" cy="2287243"/>
          </a:xfrm>
          <a:prstGeom prst="rect">
            <a:avLst/>
          </a:prstGeom>
        </p:spPr>
      </p:pic>
    </p:spTree>
    <p:extLst>
      <p:ext uri="{BB962C8B-B14F-4D97-AF65-F5344CB8AC3E}">
        <p14:creationId xmlns:p14="http://schemas.microsoft.com/office/powerpoint/2010/main" val="302004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前言</a:t>
            </a:r>
            <a:endParaRPr dirty="0">
              <a:latin typeface="微軟正黑體" panose="020B0604030504040204" pitchFamily="34" charset="-120"/>
              <a:ea typeface="微軟正黑體" panose="020B0604030504040204" pitchFamily="34" charset="-120"/>
            </a:endParaRPr>
          </a:p>
        </p:txBody>
      </p:sp>
      <p:sp>
        <p:nvSpPr>
          <p:cNvPr id="347" name="Google Shape;347;p1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a:t>
            </a:fld>
            <a:endParaRPr/>
          </a:p>
        </p:txBody>
      </p:sp>
      <p:pic>
        <p:nvPicPr>
          <p:cNvPr id="32" name="圖片 31">
            <a:extLst>
              <a:ext uri="{FF2B5EF4-FFF2-40B4-BE49-F238E27FC236}">
                <a16:creationId xmlns:a16="http://schemas.microsoft.com/office/drawing/2014/main" id="{A7B22859-76DE-4ED5-835F-AB7BE99426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887" y="1820087"/>
            <a:ext cx="1990759" cy="1990759"/>
          </a:xfrm>
          <a:prstGeom prst="rect">
            <a:avLst/>
          </a:prstGeom>
        </p:spPr>
      </p:pic>
      <p:sp>
        <p:nvSpPr>
          <p:cNvPr id="34" name="文字方塊 33">
            <a:extLst>
              <a:ext uri="{FF2B5EF4-FFF2-40B4-BE49-F238E27FC236}">
                <a16:creationId xmlns:a16="http://schemas.microsoft.com/office/drawing/2014/main" id="{B293533D-86C4-45B7-9379-0B8CEC3746C4}"/>
              </a:ext>
            </a:extLst>
          </p:cNvPr>
          <p:cNvSpPr txBox="1"/>
          <p:nvPr/>
        </p:nvSpPr>
        <p:spPr>
          <a:xfrm>
            <a:off x="3445274" y="1811025"/>
            <a:ext cx="2113627" cy="461665"/>
          </a:xfrm>
          <a:prstGeom prst="rect">
            <a:avLst/>
          </a:prstGeom>
          <a:noFill/>
        </p:spPr>
        <p:txBody>
          <a:bodyPr wrap="square" rtlCol="0">
            <a:spAutoFit/>
          </a:bodyPr>
          <a:lstStyle/>
          <a:p>
            <a:r>
              <a:rPr lang="en-US" altLang="zh-TW" sz="2400" dirty="0"/>
              <a:t>4433</a:t>
            </a:r>
            <a:endParaRPr lang="zh-TW" altLang="en-US" sz="2400" dirty="0"/>
          </a:p>
        </p:txBody>
      </p:sp>
      <p:sp>
        <p:nvSpPr>
          <p:cNvPr id="36" name="文字方塊 35">
            <a:extLst>
              <a:ext uri="{FF2B5EF4-FFF2-40B4-BE49-F238E27FC236}">
                <a16:creationId xmlns:a16="http://schemas.microsoft.com/office/drawing/2014/main" id="{64A74A9A-4429-4367-B5C6-306383453738}"/>
              </a:ext>
            </a:extLst>
          </p:cNvPr>
          <p:cNvSpPr txBox="1"/>
          <p:nvPr/>
        </p:nvSpPr>
        <p:spPr>
          <a:xfrm>
            <a:off x="5990382" y="1821086"/>
            <a:ext cx="2723941" cy="461665"/>
          </a:xfrm>
          <a:prstGeom prst="rect">
            <a:avLst/>
          </a:prstGeom>
          <a:noFill/>
        </p:spPr>
        <p:txBody>
          <a:bodyPr wrap="square" rtlCol="0">
            <a:spAutoFit/>
          </a:bodyPr>
          <a:lstStyle/>
          <a:p>
            <a:r>
              <a:rPr lang="zh-TW" altLang="en-US" sz="2400" dirty="0"/>
              <a:t>未經實證</a:t>
            </a:r>
            <a:endParaRPr lang="en-US" altLang="zh-TW" sz="2400" dirty="0"/>
          </a:p>
        </p:txBody>
      </p:sp>
      <p:sp>
        <p:nvSpPr>
          <p:cNvPr id="38" name="文字方塊 37">
            <a:extLst>
              <a:ext uri="{FF2B5EF4-FFF2-40B4-BE49-F238E27FC236}">
                <a16:creationId xmlns:a16="http://schemas.microsoft.com/office/drawing/2014/main" id="{86FB52A9-4114-4BE2-9CE0-284829F009EC}"/>
              </a:ext>
            </a:extLst>
          </p:cNvPr>
          <p:cNvSpPr txBox="1"/>
          <p:nvPr/>
        </p:nvSpPr>
        <p:spPr>
          <a:xfrm>
            <a:off x="3796843" y="4067918"/>
            <a:ext cx="829628" cy="461665"/>
          </a:xfrm>
          <a:prstGeom prst="rect">
            <a:avLst/>
          </a:prstGeom>
          <a:noFill/>
        </p:spPr>
        <p:txBody>
          <a:bodyPr wrap="square" rtlCol="0">
            <a:spAutoFit/>
          </a:bodyPr>
          <a:lstStyle/>
          <a:p>
            <a:r>
              <a:rPr lang="en-US" altLang="zh-TW" sz="2400" dirty="0">
                <a:solidFill>
                  <a:schemeClr val="tx1">
                    <a:lumMod val="75000"/>
                  </a:schemeClr>
                </a:solidFill>
              </a:rPr>
              <a:t>AI</a:t>
            </a:r>
          </a:p>
        </p:txBody>
      </p:sp>
      <p:sp>
        <p:nvSpPr>
          <p:cNvPr id="39" name="文字方塊 38">
            <a:extLst>
              <a:ext uri="{FF2B5EF4-FFF2-40B4-BE49-F238E27FC236}">
                <a16:creationId xmlns:a16="http://schemas.microsoft.com/office/drawing/2014/main" id="{921A2223-4D8D-477A-B059-DDDEB82EE34B}"/>
              </a:ext>
            </a:extLst>
          </p:cNvPr>
          <p:cNvSpPr txBox="1"/>
          <p:nvPr/>
        </p:nvSpPr>
        <p:spPr>
          <a:xfrm>
            <a:off x="5806042" y="4133432"/>
            <a:ext cx="2113627" cy="461665"/>
          </a:xfrm>
          <a:prstGeom prst="rect">
            <a:avLst/>
          </a:prstGeom>
          <a:noFill/>
        </p:spPr>
        <p:txBody>
          <a:bodyPr wrap="square" rtlCol="0">
            <a:spAutoFit/>
          </a:bodyPr>
          <a:lstStyle/>
          <a:p>
            <a:r>
              <a:rPr lang="zh-TW" altLang="en-US" sz="2400" dirty="0">
                <a:solidFill>
                  <a:schemeClr val="tx1"/>
                </a:solidFill>
              </a:rPr>
              <a:t>最理想的基金</a:t>
            </a:r>
            <a:endParaRPr lang="en-US" altLang="zh-TW" sz="2400" dirty="0">
              <a:solidFill>
                <a:schemeClr val="tx1"/>
              </a:solidFill>
            </a:endParaRPr>
          </a:p>
        </p:txBody>
      </p:sp>
      <p:pic>
        <p:nvPicPr>
          <p:cNvPr id="5" name="圖片 4">
            <a:extLst>
              <a:ext uri="{FF2B5EF4-FFF2-40B4-BE49-F238E27FC236}">
                <a16:creationId xmlns:a16="http://schemas.microsoft.com/office/drawing/2014/main" id="{8F7CA5EA-A1B9-4B8B-8B94-46F621CAD7EA}"/>
              </a:ext>
            </a:extLst>
          </p:cNvPr>
          <p:cNvPicPr>
            <a:picLocks noChangeAspect="1"/>
          </p:cNvPicPr>
          <p:nvPr/>
        </p:nvPicPr>
        <p:blipFill>
          <a:blip r:embed="rId4"/>
          <a:stretch>
            <a:fillRect/>
          </a:stretch>
        </p:blipFill>
        <p:spPr>
          <a:xfrm>
            <a:off x="6226154" y="3029236"/>
            <a:ext cx="1104196" cy="1104196"/>
          </a:xfrm>
          <a:prstGeom prst="rect">
            <a:avLst/>
          </a:prstGeom>
        </p:spPr>
      </p:pic>
      <p:pic>
        <p:nvPicPr>
          <p:cNvPr id="9" name="圖片 8">
            <a:extLst>
              <a:ext uri="{FF2B5EF4-FFF2-40B4-BE49-F238E27FC236}">
                <a16:creationId xmlns:a16="http://schemas.microsoft.com/office/drawing/2014/main" id="{66486F25-0EBA-4300-88A4-C97F88EC4F4C}"/>
              </a:ext>
            </a:extLst>
          </p:cNvPr>
          <p:cNvPicPr>
            <a:picLocks noChangeAspect="1"/>
          </p:cNvPicPr>
          <p:nvPr/>
        </p:nvPicPr>
        <p:blipFill>
          <a:blip r:embed="rId5"/>
          <a:stretch>
            <a:fillRect/>
          </a:stretch>
        </p:blipFill>
        <p:spPr>
          <a:xfrm>
            <a:off x="3551210" y="3278268"/>
            <a:ext cx="887307" cy="786804"/>
          </a:xfrm>
          <a:prstGeom prst="rect">
            <a:avLst/>
          </a:prstGeom>
        </p:spPr>
      </p:pic>
      <p:pic>
        <p:nvPicPr>
          <p:cNvPr id="16" name="圖片 15">
            <a:extLst>
              <a:ext uri="{FF2B5EF4-FFF2-40B4-BE49-F238E27FC236}">
                <a16:creationId xmlns:a16="http://schemas.microsoft.com/office/drawing/2014/main" id="{47B27823-2DD4-4570-AA01-2874E56AD60B}"/>
              </a:ext>
            </a:extLst>
          </p:cNvPr>
          <p:cNvPicPr>
            <a:picLocks noChangeAspect="1"/>
          </p:cNvPicPr>
          <p:nvPr/>
        </p:nvPicPr>
        <p:blipFill>
          <a:blip r:embed="rId6"/>
          <a:stretch>
            <a:fillRect/>
          </a:stretch>
        </p:blipFill>
        <p:spPr>
          <a:xfrm>
            <a:off x="3406389" y="843641"/>
            <a:ext cx="961922" cy="961922"/>
          </a:xfrm>
          <a:prstGeom prst="rect">
            <a:avLst/>
          </a:prstGeom>
        </p:spPr>
      </p:pic>
      <p:grpSp>
        <p:nvGrpSpPr>
          <p:cNvPr id="2" name="群組 1"/>
          <p:cNvGrpSpPr/>
          <p:nvPr/>
        </p:nvGrpSpPr>
        <p:grpSpPr>
          <a:xfrm>
            <a:off x="5909327" y="957135"/>
            <a:ext cx="1903414" cy="862056"/>
            <a:chOff x="5501396" y="1435538"/>
            <a:chExt cx="1669056" cy="660593"/>
          </a:xfrm>
        </p:grpSpPr>
        <p:pic>
          <p:nvPicPr>
            <p:cNvPr id="14" name="圖片 13">
              <a:extLst>
                <a:ext uri="{FF2B5EF4-FFF2-40B4-BE49-F238E27FC236}">
                  <a16:creationId xmlns:a16="http://schemas.microsoft.com/office/drawing/2014/main" id="{1CE7BC28-FF95-464A-A08B-66F38ADED916}"/>
                </a:ext>
              </a:extLst>
            </p:cNvPr>
            <p:cNvPicPr>
              <a:picLocks noChangeAspect="1"/>
            </p:cNvPicPr>
            <p:nvPr/>
          </p:nvPicPr>
          <p:blipFill>
            <a:blip r:embed="rId7"/>
            <a:stretch>
              <a:fillRect/>
            </a:stretch>
          </p:blipFill>
          <p:spPr>
            <a:xfrm>
              <a:off x="6023654" y="1435538"/>
              <a:ext cx="627736" cy="627736"/>
            </a:xfrm>
            <a:prstGeom prst="rect">
              <a:avLst/>
            </a:prstGeom>
          </p:spPr>
        </p:pic>
        <p:pic>
          <p:nvPicPr>
            <p:cNvPr id="18" name="圖片 17">
              <a:extLst>
                <a:ext uri="{FF2B5EF4-FFF2-40B4-BE49-F238E27FC236}">
                  <a16:creationId xmlns:a16="http://schemas.microsoft.com/office/drawing/2014/main" id="{5BC6C077-4CBD-4824-B053-B01D489C66BA}"/>
                </a:ext>
              </a:extLst>
            </p:cNvPr>
            <p:cNvPicPr>
              <a:picLocks noChangeAspect="1"/>
            </p:cNvPicPr>
            <p:nvPr/>
          </p:nvPicPr>
          <p:blipFill>
            <a:blip r:embed="rId8"/>
            <a:stretch>
              <a:fillRect/>
            </a:stretch>
          </p:blipFill>
          <p:spPr>
            <a:xfrm>
              <a:off x="6566368" y="1489633"/>
              <a:ext cx="604084" cy="604084"/>
            </a:xfrm>
            <a:prstGeom prst="rect">
              <a:avLst/>
            </a:prstGeom>
          </p:spPr>
        </p:pic>
        <p:pic>
          <p:nvPicPr>
            <p:cNvPr id="20" name="圖片 19">
              <a:extLst>
                <a:ext uri="{FF2B5EF4-FFF2-40B4-BE49-F238E27FC236}">
                  <a16:creationId xmlns:a16="http://schemas.microsoft.com/office/drawing/2014/main" id="{8414D94B-AEA2-4755-93C1-51CAFE7CA470}"/>
                </a:ext>
              </a:extLst>
            </p:cNvPr>
            <p:cNvPicPr>
              <a:picLocks noChangeAspect="1"/>
            </p:cNvPicPr>
            <p:nvPr/>
          </p:nvPicPr>
          <p:blipFill>
            <a:blip r:embed="rId9"/>
            <a:stretch>
              <a:fillRect/>
            </a:stretch>
          </p:blipFill>
          <p:spPr>
            <a:xfrm>
              <a:off x="5501396" y="1468395"/>
              <a:ext cx="513714" cy="627736"/>
            </a:xfrm>
            <a:prstGeom prst="rect">
              <a:avLst/>
            </a:prstGeom>
          </p:spPr>
        </p:pic>
      </p:grpSp>
      <p:pic>
        <p:nvPicPr>
          <p:cNvPr id="22" name="圖片 21">
            <a:extLst>
              <a:ext uri="{FF2B5EF4-FFF2-40B4-BE49-F238E27FC236}">
                <a16:creationId xmlns:a16="http://schemas.microsoft.com/office/drawing/2014/main" id="{6998FE72-8AAB-4E39-A481-732FE87089ED}"/>
              </a:ext>
            </a:extLst>
          </p:cNvPr>
          <p:cNvPicPr>
            <a:picLocks noChangeAspect="1"/>
          </p:cNvPicPr>
          <p:nvPr/>
        </p:nvPicPr>
        <p:blipFill>
          <a:blip r:embed="rId10"/>
          <a:stretch>
            <a:fillRect/>
          </a:stretch>
        </p:blipFill>
        <p:spPr>
          <a:xfrm>
            <a:off x="4738299" y="1239277"/>
            <a:ext cx="884262" cy="884262"/>
          </a:xfrm>
          <a:prstGeom prst="rect">
            <a:avLst/>
          </a:prstGeom>
        </p:spPr>
      </p:pic>
      <p:pic>
        <p:nvPicPr>
          <p:cNvPr id="29" name="圖片 28">
            <a:extLst>
              <a:ext uri="{FF2B5EF4-FFF2-40B4-BE49-F238E27FC236}">
                <a16:creationId xmlns:a16="http://schemas.microsoft.com/office/drawing/2014/main" id="{6998FE72-8AAB-4E39-A481-732FE87089ED}"/>
              </a:ext>
            </a:extLst>
          </p:cNvPr>
          <p:cNvPicPr>
            <a:picLocks noChangeAspect="1"/>
          </p:cNvPicPr>
          <p:nvPr/>
        </p:nvPicPr>
        <p:blipFill>
          <a:blip r:embed="rId10"/>
          <a:stretch>
            <a:fillRect/>
          </a:stretch>
        </p:blipFill>
        <p:spPr>
          <a:xfrm rot="20476302">
            <a:off x="2194471" y="1599204"/>
            <a:ext cx="884262" cy="884262"/>
          </a:xfrm>
          <a:prstGeom prst="rect">
            <a:avLst/>
          </a:prstGeom>
        </p:spPr>
      </p:pic>
      <p:pic>
        <p:nvPicPr>
          <p:cNvPr id="30" name="圖片 29">
            <a:extLst>
              <a:ext uri="{FF2B5EF4-FFF2-40B4-BE49-F238E27FC236}">
                <a16:creationId xmlns:a16="http://schemas.microsoft.com/office/drawing/2014/main" id="{6998FE72-8AAB-4E39-A481-732FE87089ED}"/>
              </a:ext>
            </a:extLst>
          </p:cNvPr>
          <p:cNvPicPr>
            <a:picLocks noChangeAspect="1"/>
          </p:cNvPicPr>
          <p:nvPr/>
        </p:nvPicPr>
        <p:blipFill>
          <a:blip r:embed="rId10"/>
          <a:stretch>
            <a:fillRect/>
          </a:stretch>
        </p:blipFill>
        <p:spPr>
          <a:xfrm rot="855999">
            <a:off x="2198654" y="2822379"/>
            <a:ext cx="884262" cy="884262"/>
          </a:xfrm>
          <a:prstGeom prst="rect">
            <a:avLst/>
          </a:prstGeom>
        </p:spPr>
      </p:pic>
      <p:pic>
        <p:nvPicPr>
          <p:cNvPr id="37" name="圖片 36">
            <a:extLst>
              <a:ext uri="{FF2B5EF4-FFF2-40B4-BE49-F238E27FC236}">
                <a16:creationId xmlns:a16="http://schemas.microsoft.com/office/drawing/2014/main" id="{6998FE72-8AAB-4E39-A481-732FE87089ED}"/>
              </a:ext>
            </a:extLst>
          </p:cNvPr>
          <p:cNvPicPr>
            <a:picLocks noChangeAspect="1"/>
          </p:cNvPicPr>
          <p:nvPr/>
        </p:nvPicPr>
        <p:blipFill>
          <a:blip r:embed="rId10"/>
          <a:stretch>
            <a:fillRect/>
          </a:stretch>
        </p:blipFill>
        <p:spPr>
          <a:xfrm>
            <a:off x="4738299" y="3425444"/>
            <a:ext cx="884262" cy="884262"/>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19" y="405064"/>
            <a:ext cx="8568907"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新興市場股票型基金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30</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3163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62J</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30.91%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22.50%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57.26%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0.38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0.52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0.21</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CZ8</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-3.90%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-2.91%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30.53%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23.06%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63.75%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-0.05</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MCI</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35.02%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26.08%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25.95%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17.46%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40.87%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0.64</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61K</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31.22%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23.25%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26.22%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17.66%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37.13%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0.89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0.63</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MS6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25.02%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17.00%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39.58%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0.66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27.37%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20.38%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22.64%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16.15%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42.34%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1.26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0.48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2">
            <a:extLst>
              <a:ext uri="{FF2B5EF4-FFF2-40B4-BE49-F238E27FC236}">
                <a16:creationId xmlns:a16="http://schemas.microsoft.com/office/drawing/2014/main" id="{00000000-0008-0000-0100-000006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5655000" y="2834764"/>
            <a:ext cx="2994025" cy="2226006"/>
          </a:xfrm>
          <a:prstGeom prst="rect">
            <a:avLst/>
          </a:prstGeom>
        </p:spPr>
      </p:pic>
      <p:pic>
        <p:nvPicPr>
          <p:cNvPr id="15" name="MyPlot1">
            <a:extLst>
              <a:ext uri="{FF2B5EF4-FFF2-40B4-BE49-F238E27FC236}">
                <a16:creationId xmlns:a16="http://schemas.microsoft.com/office/drawing/2014/main" id="{00000000-0008-0000-0100-000004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2318729" y="2860625"/>
            <a:ext cx="3033183" cy="2244725"/>
          </a:xfrm>
          <a:prstGeom prst="rect">
            <a:avLst/>
          </a:prstGeom>
        </p:spPr>
      </p:pic>
    </p:spTree>
    <p:extLst>
      <p:ext uri="{BB962C8B-B14F-4D97-AF65-F5344CB8AC3E}">
        <p14:creationId xmlns:p14="http://schemas.microsoft.com/office/powerpoint/2010/main" val="33280445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20" y="405064"/>
            <a:ext cx="7627452"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zh-TW" altLang="en-US" dirty="0">
                <a:latin typeface="Microsoft JhengHei" panose="020B0604030504040204" pitchFamily="34" charset="-120"/>
                <a:ea typeface="Microsoft JhengHei" panose="020B0604030504040204" pitchFamily="34" charset="-120"/>
              </a:rPr>
              <a:t>全球高收債型基金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dirty="0">
                <a:solidFill>
                  <a:srgbClr val="FFFFFF"/>
                </a:solidFill>
              </a:rPr>
              <a:t>3</a:t>
            </a:r>
            <a:r>
              <a:rPr kumimoji="0" lang="en-US" altLang="zh-TW" sz="1200" b="0" i="0" u="none" strike="noStrike" kern="0" cap="none" spc="0" normalizeH="0" baseline="0" noProof="0" dirty="0">
                <a:ln>
                  <a:noFill/>
                </a:ln>
                <a:solidFill>
                  <a:srgbClr val="FFFFFF"/>
                </a:solidFill>
                <a:effectLst/>
                <a:uLnTx/>
                <a:uFillTx/>
                <a:latin typeface="Barlow Light"/>
                <a:sym typeface="Barlow Light"/>
              </a:rPr>
              <a:t>1</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4433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J77</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7.88%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0.20</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MW3</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8.81%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12.44%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7.92%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27.31%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0.71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0.32</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60V</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5.99%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8.61%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0.70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0.26</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52V</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5.43%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13.38%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9.91%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30.60%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0.13</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64J</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8.45%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9.72%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6.99%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25.28%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0.25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US" sz="1200" u="none" strike="noStrike" dirty="0">
                          <a:effectLst/>
                          <a:latin typeface="Arial" panose="020B0604020202020204" pitchFamily="34" charset="0"/>
                          <a:cs typeface="Arial" panose="020B0604020202020204" pitchFamily="34" charset="0"/>
                        </a:rPr>
                        <a:t>B</a:t>
                      </a:r>
                      <a:r>
                        <a:rPr lang="en" sz="1200" u="none" strike="noStrike" dirty="0">
                          <a:effectLst/>
                          <a:latin typeface="Arial" panose="020B0604020202020204" pitchFamily="34" charset="0"/>
                          <a:cs typeface="Arial" panose="020B0604020202020204" pitchFamily="34" charset="0"/>
                        </a:rPr>
                        <a:t>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-0.38%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8.19%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33.90%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-0.03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-0.04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-0.01</a:t>
                      </a: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00000000-0008-0000-0B00-000003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442565" y="2885523"/>
            <a:ext cx="3033920" cy="2257977"/>
          </a:xfrm>
          <a:prstGeom prst="rect">
            <a:avLst/>
          </a:prstGeom>
        </p:spPr>
      </p:pic>
      <p:pic>
        <p:nvPicPr>
          <p:cNvPr id="11" name="MyPlot2">
            <a:extLst>
              <a:ext uri="{FF2B5EF4-FFF2-40B4-BE49-F238E27FC236}">
                <a16:creationId xmlns:a16="http://schemas.microsoft.com/office/drawing/2014/main" id="{00000000-0008-0000-0B00-000005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747042" y="2865784"/>
            <a:ext cx="2995820" cy="2277716"/>
          </a:xfrm>
          <a:prstGeom prst="rect">
            <a:avLst/>
          </a:prstGeom>
        </p:spPr>
      </p:pic>
    </p:spTree>
    <p:extLst>
      <p:ext uri="{BB962C8B-B14F-4D97-AF65-F5344CB8AC3E}">
        <p14:creationId xmlns:p14="http://schemas.microsoft.com/office/powerpoint/2010/main" val="7017165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294953" y="437066"/>
            <a:ext cx="8835150"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zh-TW" altLang="en-US" dirty="0">
                <a:latin typeface="Microsoft JhengHei" panose="020B0604030504040204" pitchFamily="34" charset="-120"/>
                <a:ea typeface="Microsoft JhengHei" panose="020B0604030504040204" pitchFamily="34" charset="-120"/>
              </a:rPr>
              <a:t>全球投資級債券型基金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32</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3163</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51G</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9.61%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7.16%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8.53%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5.36%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11.87%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0.84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0.60</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67G</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12.64%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9.42%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8.73%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5.62%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14.63%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0.64</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696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17.13%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12.76%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9.71%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6.66%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16.84%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1.91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0.76</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51E</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13.58%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10.11%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6.27%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0.59</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E78</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13.02%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9.70%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8.21%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5.94%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17.09%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1.63</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0.57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10.17%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7.58%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5.83%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17.49%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0.43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00000000-0008-0000-0C00-000004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416609" y="2883185"/>
            <a:ext cx="3031862" cy="2260315"/>
          </a:xfrm>
          <a:prstGeom prst="rect">
            <a:avLst/>
          </a:prstGeom>
        </p:spPr>
      </p:pic>
      <p:pic>
        <p:nvPicPr>
          <p:cNvPr id="11" name="MyPlot2">
            <a:extLst>
              <a:ext uri="{FF2B5EF4-FFF2-40B4-BE49-F238E27FC236}">
                <a16:creationId xmlns:a16="http://schemas.microsoft.com/office/drawing/2014/main" id="{00000000-0008-0000-0C00-000006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731014" y="2883185"/>
            <a:ext cx="3011848" cy="2260315"/>
          </a:xfrm>
          <a:prstGeom prst="rect">
            <a:avLst/>
          </a:prstGeom>
        </p:spPr>
      </p:pic>
    </p:spTree>
    <p:extLst>
      <p:ext uri="{BB962C8B-B14F-4D97-AF65-F5344CB8AC3E}">
        <p14:creationId xmlns:p14="http://schemas.microsoft.com/office/powerpoint/2010/main" val="35758134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19" y="405064"/>
            <a:ext cx="7023603"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zh-TW" altLang="en-US" dirty="0">
                <a:latin typeface="Microsoft JhengHei" panose="020B0604030504040204" pitchFamily="34" charset="-120"/>
                <a:ea typeface="Microsoft JhengHei" panose="020B0604030504040204" pitchFamily="34" charset="-120"/>
              </a:rPr>
              <a:t>日本股票型基金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33</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pyCaret</a:t>
            </a: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自動化機器學習</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Test Data MSE : 0.0189</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AD1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23.88%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17.79%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26.11%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16.93%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48.87%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0.36</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785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28.36%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21.13%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26.40%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41.07%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0.80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1.28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0.51</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S40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17.98%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13.39%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22.22%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14.30%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37.33%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0.36</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834</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38.16%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28.42%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24.74%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32.39%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0.88</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F07</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38.16%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28.42%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24.74%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32.39%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1.72</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0.88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24.18%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18.01%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18.90%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11.98%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34.81%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0.52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E8DD441A-EAAE-0843-8FAA-444680FDDA96}"/>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810860" y="2850962"/>
            <a:ext cx="2789168" cy="2292538"/>
          </a:xfrm>
          <a:prstGeom prst="rect">
            <a:avLst/>
          </a:prstGeom>
        </p:spPr>
      </p:pic>
      <p:pic>
        <p:nvPicPr>
          <p:cNvPr id="11" name="MyPlot2">
            <a:extLst>
              <a:ext uri="{FF2B5EF4-FFF2-40B4-BE49-F238E27FC236}">
                <a16:creationId xmlns:a16="http://schemas.microsoft.com/office/drawing/2014/main" id="{673D14F2-59E9-154F-BB85-3A7BC8D985A1}"/>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899851" y="2812811"/>
            <a:ext cx="2789168" cy="2292539"/>
          </a:xfrm>
          <a:prstGeom prst="rect">
            <a:avLst/>
          </a:prstGeom>
        </p:spPr>
      </p:pic>
    </p:spTree>
    <p:extLst>
      <p:ext uri="{BB962C8B-B14F-4D97-AF65-F5344CB8AC3E}">
        <p14:creationId xmlns:p14="http://schemas.microsoft.com/office/powerpoint/2010/main" val="11154221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20" y="405064"/>
            <a:ext cx="7592946"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高科技股票型基金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34</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機器學習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Ridge Regression </a:t>
            </a:r>
          </a:p>
          <a:p>
            <a:pPr marL="114300" marR="0" lvl="0" indent="0" algn="l" defTabSz="914400" rtl="0" eaLnBrk="1" fontAlgn="auto" latinLnBrk="0" hangingPunct="1">
              <a:lnSpc>
                <a:spcPct val="110000"/>
              </a:lnSpc>
              <a:spcBef>
                <a:spcPts val="600"/>
              </a:spcBef>
              <a:spcAft>
                <a:spcPts val="0"/>
              </a:spcAft>
              <a:buClr>
                <a:srgbClr val="00B5DD"/>
              </a:buClr>
              <a:buSzPts val="1800"/>
              <a:buFont typeface="Barlow Light"/>
              <a:buNone/>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       模型作法二</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855</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65.12%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48.51%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17.36%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36.41%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2.79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1.33</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F52</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65.12%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48.51%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17.36%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36.41%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2.79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1.33</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622</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72.93%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54.32%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29.07%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18.19%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32.63%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1.87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2.99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1.66</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MX6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91.26%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67.80%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18.75%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34.86%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2.24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3.63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1.95</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JC8</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69.20%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51.55%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33.90%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22.29%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32.41%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2.31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1.59</a:t>
                      </a: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67.57%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50.33%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25.04%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16.68%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33.69%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2.01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3.02</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1.49</a:t>
                      </a: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2">
            <a:extLst>
              <a:ext uri="{FF2B5EF4-FFF2-40B4-BE49-F238E27FC236}">
                <a16:creationId xmlns:a16="http://schemas.microsoft.com/office/drawing/2014/main" id="{00000000-0008-0000-0300-000011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5526249" y="2871224"/>
            <a:ext cx="3122776" cy="2272276"/>
          </a:xfrm>
          <a:prstGeom prst="rect">
            <a:avLst/>
          </a:prstGeom>
        </p:spPr>
      </p:pic>
      <p:pic>
        <p:nvPicPr>
          <p:cNvPr id="11" name="MyPlot1">
            <a:extLst>
              <a:ext uri="{FF2B5EF4-FFF2-40B4-BE49-F238E27FC236}">
                <a16:creationId xmlns:a16="http://schemas.microsoft.com/office/drawing/2014/main" id="{00000000-0008-0000-0300-000010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2252324" y="2851891"/>
            <a:ext cx="3034275" cy="2291609"/>
          </a:xfrm>
          <a:prstGeom prst="rect">
            <a:avLst/>
          </a:prstGeom>
        </p:spPr>
      </p:pic>
    </p:spTree>
    <p:extLst>
      <p:ext uri="{BB962C8B-B14F-4D97-AF65-F5344CB8AC3E}">
        <p14:creationId xmlns:p14="http://schemas.microsoft.com/office/powerpoint/2010/main" val="12021561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19" y="405064"/>
            <a:ext cx="7032229"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台灣股票型基金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35</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4433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942507"/>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TT1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70.04%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52.17%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26.14%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17.45%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38.83%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2.00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2.99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1.34</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KG1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50.93%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37.94%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23.31%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16.03%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35.86%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2.37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1.06</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54.42%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40.54%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24.22%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16.40%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36.46%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1.67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2.47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1.11</a:t>
                      </a: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2">
            <a:extLst>
              <a:ext uri="{FF2B5EF4-FFF2-40B4-BE49-F238E27FC236}">
                <a16:creationId xmlns:a16="http://schemas.microsoft.com/office/drawing/2014/main" id="{00000000-0008-0000-0600-000005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5734868" y="2866975"/>
            <a:ext cx="3007994" cy="2238375"/>
          </a:xfrm>
          <a:prstGeom prst="rect">
            <a:avLst/>
          </a:prstGeom>
        </p:spPr>
      </p:pic>
      <p:pic>
        <p:nvPicPr>
          <p:cNvPr id="11" name="MyPlot1">
            <a:extLst>
              <a:ext uri="{FF2B5EF4-FFF2-40B4-BE49-F238E27FC236}">
                <a16:creationId xmlns:a16="http://schemas.microsoft.com/office/drawing/2014/main" id="{00000000-0008-0000-0600-000003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2376972" y="2866975"/>
            <a:ext cx="2996565" cy="2234565"/>
          </a:xfrm>
          <a:prstGeom prst="rect">
            <a:avLst/>
          </a:prstGeom>
        </p:spPr>
      </p:pic>
    </p:spTree>
    <p:extLst>
      <p:ext uri="{BB962C8B-B14F-4D97-AF65-F5344CB8AC3E}">
        <p14:creationId xmlns:p14="http://schemas.microsoft.com/office/powerpoint/2010/main" val="14627116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19" y="405064"/>
            <a:ext cx="7032229"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美國股票型基金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36</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4433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L02</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48.26%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35.95%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30.05%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20.27%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31.92%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1.20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1.13</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IN1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38.00%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28.31%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29.34%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20.06%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0.76</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IQ0</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38.00%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28.31%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29.34%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20.06%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37.29%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0.96</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1.41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0.76</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589</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46.28%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34.47%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30.05%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20.28%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32.01%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1.15</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1.70</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1.08</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60A</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42.70%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31.81%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30.63%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20.83%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38.75%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1.04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1.53</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30.90%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23.02%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23.58%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16.94%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42.07%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0.98</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1.36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0.55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1">
            <a:extLst>
              <a:ext uri="{FF2B5EF4-FFF2-40B4-BE49-F238E27FC236}">
                <a16:creationId xmlns:a16="http://schemas.microsoft.com/office/drawing/2014/main" id="{00000000-0008-0000-0700-000003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2736421" y="2883185"/>
            <a:ext cx="3032803" cy="2260315"/>
          </a:xfrm>
          <a:prstGeom prst="rect">
            <a:avLst/>
          </a:prstGeom>
        </p:spPr>
      </p:pic>
      <p:pic>
        <p:nvPicPr>
          <p:cNvPr id="11" name="MyPlot2">
            <a:extLst>
              <a:ext uri="{FF2B5EF4-FFF2-40B4-BE49-F238E27FC236}">
                <a16:creationId xmlns:a16="http://schemas.microsoft.com/office/drawing/2014/main" id="{00000000-0008-0000-0700-000006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880767" y="2883185"/>
            <a:ext cx="2862095" cy="2159930"/>
          </a:xfrm>
          <a:prstGeom prst="rect">
            <a:avLst/>
          </a:prstGeom>
        </p:spPr>
      </p:pic>
    </p:spTree>
    <p:extLst>
      <p:ext uri="{BB962C8B-B14F-4D97-AF65-F5344CB8AC3E}">
        <p14:creationId xmlns:p14="http://schemas.microsoft.com/office/powerpoint/2010/main" val="32383752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9619" y="405064"/>
            <a:ext cx="7644706"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r>
              <a:rPr lang="en-US" altLang="zh-TW" dirty="0">
                <a:latin typeface="Microsoft JhengHei" panose="020B0604030504040204" pitchFamily="34" charset="-120"/>
                <a:ea typeface="Microsoft JhengHei" panose="020B0604030504040204" pitchFamily="34" charset="-120"/>
              </a:rPr>
              <a:t>-</a:t>
            </a:r>
            <a:r>
              <a:rPr lang="zh-TW" altLang="en-US" dirty="0">
                <a:latin typeface="Microsoft JhengHei" panose="020B0604030504040204" pitchFamily="34" charset="-120"/>
                <a:ea typeface="Microsoft JhengHei" panose="020B0604030504040204" pitchFamily="34" charset="-120"/>
              </a:rPr>
              <a:t>美國高收債型基金</a:t>
            </a:r>
            <a:br>
              <a:rPr lang="en" sz="3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rgbClr val="FFFFFF"/>
                </a:solidFill>
              </a:rPr>
              <a:t>37</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sp>
        <p:nvSpPr>
          <p:cNvPr id="14" name="文字版面配置區 2">
            <a:extLst>
              <a:ext uri="{FF2B5EF4-FFF2-40B4-BE49-F238E27FC236}">
                <a16:creationId xmlns:a16="http://schemas.microsoft.com/office/drawing/2014/main" id="{40D905CE-12F8-2A4A-88BC-1E5738E9B487}"/>
              </a:ext>
            </a:extLst>
          </p:cNvPr>
          <p:cNvSpPr txBox="1">
            <a:spLocks/>
          </p:cNvSpPr>
          <p:nvPr/>
        </p:nvSpPr>
        <p:spPr>
          <a:xfrm>
            <a:off x="1864" y="3716118"/>
            <a:ext cx="3749144"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傳統法則 挑選基金</a:t>
            </a:r>
            <a:endPar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en-US" altLang="zh-TW" sz="16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Rule Base 3163</a:t>
            </a:r>
          </a:p>
        </p:txBody>
      </p:sp>
      <p:sp>
        <p:nvSpPr>
          <p:cNvPr id="16" name="矩形 15">
            <a:extLst>
              <a:ext uri="{FF2B5EF4-FFF2-40B4-BE49-F238E27FC236}">
                <a16:creationId xmlns:a16="http://schemas.microsoft.com/office/drawing/2014/main" id="{5F9499D6-0D1C-1140-B259-AA514A3AD88A}"/>
              </a:ext>
            </a:extLst>
          </p:cNvPr>
          <p:cNvSpPr/>
          <p:nvPr/>
        </p:nvSpPr>
        <p:spPr>
          <a:xfrm>
            <a:off x="343387" y="3222560"/>
            <a:ext cx="1672254"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使用策略</a:t>
            </a:r>
            <a:r>
              <a:rPr kumimoji="0" lang="en-US" altLang="zh-TW"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a:t>
            </a:r>
            <a:r>
              <a:rPr kumimoji="0" lang="zh-TW" altLang="en-US" sz="1800" b="1" i="0" u="none" strike="noStrike" kern="0" cap="none" spc="0" normalizeH="0" baseline="0" noProof="0" dirty="0">
                <a:ln>
                  <a:noFill/>
                </a:ln>
                <a:solidFill>
                  <a:srgbClr val="000000"/>
                </a:solidFill>
                <a:effectLst/>
                <a:uLnTx/>
                <a:uFillTx/>
                <a:latin typeface="Microsoft JhengHei" panose="020B0604030504040204" pitchFamily="34" charset="-120"/>
                <a:ea typeface="Microsoft JhengHei" panose="020B0604030504040204" pitchFamily="34" charset="-120"/>
                <a:cs typeface="Arial"/>
                <a:sym typeface="Arial"/>
              </a:rPr>
              <a:t>模型</a:t>
            </a:r>
            <a:endParaRPr kumimoji="0" lang="zh-TW" altLang="en-US" sz="1800" b="1"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7" name="表格 16">
            <a:extLst>
              <a:ext uri="{FF2B5EF4-FFF2-40B4-BE49-F238E27FC236}">
                <a16:creationId xmlns:a16="http://schemas.microsoft.com/office/drawing/2014/main" id="{D90AF029-6B0D-1440-B627-98754A0DD64B}"/>
              </a:ext>
            </a:extLst>
          </p:cNvPr>
          <p:cNvGraphicFramePr>
            <a:graphicFrameLocks noGrp="1"/>
          </p:cNvGraphicFramePr>
          <p:nvPr/>
        </p:nvGraphicFramePr>
        <p:xfrm>
          <a:off x="429620" y="1320628"/>
          <a:ext cx="8313242" cy="1514136"/>
        </p:xfrm>
        <a:graphic>
          <a:graphicData uri="http://schemas.openxmlformats.org/drawingml/2006/table">
            <a:tbl>
              <a:tblPr>
                <a:tableStyleId>{11E2214B-EEA6-4F0E-851E-DA328E0D34B4}</a:tableStyleId>
              </a:tblPr>
              <a:tblGrid>
                <a:gridCol w="1333079">
                  <a:extLst>
                    <a:ext uri="{9D8B030D-6E8A-4147-A177-3AD203B41FA5}">
                      <a16:colId xmlns:a16="http://schemas.microsoft.com/office/drawing/2014/main" val="2150349009"/>
                    </a:ext>
                  </a:extLst>
                </a:gridCol>
                <a:gridCol w="1059815">
                  <a:extLst>
                    <a:ext uri="{9D8B030D-6E8A-4147-A177-3AD203B41FA5}">
                      <a16:colId xmlns:a16="http://schemas.microsoft.com/office/drawing/2014/main" val="2544543742"/>
                    </a:ext>
                  </a:extLst>
                </a:gridCol>
                <a:gridCol w="845764">
                  <a:extLst>
                    <a:ext uri="{9D8B030D-6E8A-4147-A177-3AD203B41FA5}">
                      <a16:colId xmlns:a16="http://schemas.microsoft.com/office/drawing/2014/main" val="2556946530"/>
                    </a:ext>
                  </a:extLst>
                </a:gridCol>
                <a:gridCol w="845764">
                  <a:extLst>
                    <a:ext uri="{9D8B030D-6E8A-4147-A177-3AD203B41FA5}">
                      <a16:colId xmlns:a16="http://schemas.microsoft.com/office/drawing/2014/main" val="3225130125"/>
                    </a:ext>
                  </a:extLst>
                </a:gridCol>
                <a:gridCol w="972358">
                  <a:extLst>
                    <a:ext uri="{9D8B030D-6E8A-4147-A177-3AD203B41FA5}">
                      <a16:colId xmlns:a16="http://schemas.microsoft.com/office/drawing/2014/main" val="4017382278"/>
                    </a:ext>
                  </a:extLst>
                </a:gridCol>
                <a:gridCol w="719170">
                  <a:extLst>
                    <a:ext uri="{9D8B030D-6E8A-4147-A177-3AD203B41FA5}">
                      <a16:colId xmlns:a16="http://schemas.microsoft.com/office/drawing/2014/main" val="274511847"/>
                    </a:ext>
                  </a:extLst>
                </a:gridCol>
                <a:gridCol w="845764">
                  <a:extLst>
                    <a:ext uri="{9D8B030D-6E8A-4147-A177-3AD203B41FA5}">
                      <a16:colId xmlns:a16="http://schemas.microsoft.com/office/drawing/2014/main" val="2158676770"/>
                    </a:ext>
                  </a:extLst>
                </a:gridCol>
                <a:gridCol w="845764">
                  <a:extLst>
                    <a:ext uri="{9D8B030D-6E8A-4147-A177-3AD203B41FA5}">
                      <a16:colId xmlns:a16="http://schemas.microsoft.com/office/drawing/2014/main" val="2328214440"/>
                    </a:ext>
                  </a:extLst>
                </a:gridCol>
                <a:gridCol w="845764">
                  <a:extLst>
                    <a:ext uri="{9D8B030D-6E8A-4147-A177-3AD203B41FA5}">
                      <a16:colId xmlns:a16="http://schemas.microsoft.com/office/drawing/2014/main" val="2382385059"/>
                    </a:ext>
                  </a:extLst>
                </a:gridCol>
              </a:tblGrid>
              <a:tr h="276079">
                <a:tc>
                  <a:txBody>
                    <a:bodyPr/>
                    <a:lstStyle/>
                    <a:p>
                      <a:pPr algn="l" fontAlgn="ctr"/>
                      <a:endParaRPr lang="zh-TW" altLang="en-US"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累積報酬率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年化報酬率</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負年化波動度</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zh-TW" altLang="en-US" sz="1200" u="none" strike="noStrike" dirty="0">
                          <a:solidFill>
                            <a:schemeClr val="bg1"/>
                          </a:solidFill>
                          <a:effectLst/>
                          <a:latin typeface="微軟正黑體" panose="020B0604030504040204" pitchFamily="34" charset="-120"/>
                          <a:ea typeface="微軟正黑體" panose="020B0604030504040204" pitchFamily="34" charset="-120"/>
                        </a:rPr>
                        <a:t>最大回測</a:t>
                      </a:r>
                      <a:endParaRPr lang="zh-TW" altLang="en-US" sz="1200" b="0" i="0" u="none" strike="noStrike" dirty="0">
                        <a:solidFill>
                          <a:schemeClr val="bg1"/>
                        </a:solidFill>
                        <a:effectLst/>
                        <a:latin typeface="微軟正黑體" panose="020B0604030504040204" pitchFamily="34" charset="-120"/>
                        <a:ea typeface="微軟正黑體" panose="020B0604030504040204" pitchFamily="34"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Sharpe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Sortino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tc>
                  <a:txBody>
                    <a:bodyPr/>
                    <a:lstStyle/>
                    <a:p>
                      <a:pPr algn="ctr" fontAlgn="ctr"/>
                      <a:r>
                        <a:rPr lang="en" sz="1200" u="none" strike="noStrike" dirty="0">
                          <a:solidFill>
                            <a:schemeClr val="bg1"/>
                          </a:solidFill>
                          <a:effectLst/>
                        </a:rPr>
                        <a:t>Calmar Ratio</a:t>
                      </a:r>
                      <a:endParaRPr lang="en" sz="1200" b="0" i="0" u="none" strike="noStrike" dirty="0">
                        <a:solidFill>
                          <a:schemeClr val="bg1"/>
                        </a:solidFill>
                        <a:effectLst/>
                        <a:latin typeface="新細明體" panose="02020500000000000000" pitchFamily="18" charset="-120"/>
                        <a:ea typeface="新細明體" panose="02020500000000000000" pitchFamily="18" charset="-120"/>
                      </a:endParaRPr>
                    </a:p>
                  </a:txBody>
                  <a:tcPr marL="5118" marR="5118" marT="5118" marB="0" anchor="ctr">
                    <a:solidFill>
                      <a:schemeClr val="accent2">
                        <a:lumMod val="75000"/>
                      </a:schemeClr>
                    </a:solidFill>
                  </a:tcPr>
                </a:tc>
                <a:extLst>
                  <a:ext uri="{0D108BD9-81ED-4DB2-BD59-A6C34878D82A}">
                    <a16:rowId xmlns:a16="http://schemas.microsoft.com/office/drawing/2014/main" val="2645675792"/>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V46</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7.81%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5.82%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13.20%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9.12%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24.06%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0.24</a:t>
                      </a:r>
                    </a:p>
                  </a:txBody>
                  <a:tcPr marL="5118" marR="5118" marT="5118" marB="0" anchor="ctr"/>
                </a:tc>
                <a:extLst>
                  <a:ext uri="{0D108BD9-81ED-4DB2-BD59-A6C34878D82A}">
                    <a16:rowId xmlns:a16="http://schemas.microsoft.com/office/drawing/2014/main" val="240015148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MY5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10.62%</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7.91%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12.34%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8.15%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27.85%</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0.64</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0.97</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0.28</a:t>
                      </a:r>
                    </a:p>
                  </a:txBody>
                  <a:tcPr marL="5118" marR="5118" marT="5118" marB="0" anchor="ctr"/>
                </a:tc>
                <a:extLst>
                  <a:ext uri="{0D108BD9-81ED-4DB2-BD59-A6C34878D82A}">
                    <a16:rowId xmlns:a16="http://schemas.microsoft.com/office/drawing/2014/main" val="610622261"/>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673</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6.89%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5.13%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15.66%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12.00%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27.80%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0.18</a:t>
                      </a:r>
                    </a:p>
                  </a:txBody>
                  <a:tcPr marL="5118" marR="5118" marT="5118" marB="0" anchor="ctr"/>
                </a:tc>
                <a:extLst>
                  <a:ext uri="{0D108BD9-81ED-4DB2-BD59-A6C34878D82A}">
                    <a16:rowId xmlns:a16="http://schemas.microsoft.com/office/drawing/2014/main" val="524214369"/>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JB5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8.58%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6.39%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10.17%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7.21%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24.96%</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0.63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0.89</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0.26</a:t>
                      </a:r>
                    </a:p>
                  </a:txBody>
                  <a:tcPr marL="5118" marR="5118" marT="5118" marB="0" anchor="ctr"/>
                </a:tc>
                <a:extLst>
                  <a:ext uri="{0D108BD9-81ED-4DB2-BD59-A6C34878D82A}">
                    <a16:rowId xmlns:a16="http://schemas.microsoft.com/office/drawing/2014/main" val="3221393286"/>
                  </a:ext>
                </a:extLst>
              </a:tr>
              <a:tr h="190543">
                <a:tc>
                  <a:txBody>
                    <a:bodyPr/>
                    <a:lstStyle/>
                    <a:p>
                      <a:pPr algn="ctr" fontAlgn="ctr"/>
                      <a:r>
                        <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671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6.44%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4.80%</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14.57%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11.78%</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27.91%</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0.33</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0.41</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0.17</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3829567542"/>
                  </a:ext>
                </a:extLst>
              </a:tr>
              <a:tr h="190543">
                <a:tc>
                  <a:txBody>
                    <a:bodyPr/>
                    <a:lstStyle/>
                    <a:p>
                      <a:pPr algn="ctr" fontAlgn="ctr"/>
                      <a:r>
                        <a:rPr lang="en" sz="1200" u="none" strike="noStrike" dirty="0">
                          <a:effectLst/>
                          <a:latin typeface="Arial" panose="020B0604020202020204" pitchFamily="34" charset="0"/>
                          <a:cs typeface="Arial" panose="020B0604020202020204" pitchFamily="34" charset="0"/>
                        </a:rPr>
                        <a:t>benchmark</a:t>
                      </a:r>
                      <a:endParaRPr lang="en"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1.59%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11.09%</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7.93%</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31.34%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0.11</a:t>
                      </a:r>
                    </a:p>
                  </a:txBody>
                  <a:tcPr marL="5118" marR="5118" marT="5118" marB="0" anchor="ctr"/>
                </a:tc>
                <a:tc>
                  <a:txBody>
                    <a:bodyPr/>
                    <a:lstStyle/>
                    <a:p>
                      <a:pPr algn="ctr" fontAlgn="ctr"/>
                      <a:r>
                        <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rPr>
                        <a:t>0.15</a:t>
                      </a:r>
                    </a:p>
                  </a:txBody>
                  <a:tcPr marL="5118" marR="5118" marT="5118" marB="0" anchor="ctr"/>
                </a:tc>
                <a:tc>
                  <a:txBody>
                    <a:bodyPr/>
                    <a:lstStyle/>
                    <a:p>
                      <a:pPr algn="ctr" fontAlgn="ctr"/>
                      <a:r>
                        <a:rPr lang="en-US" altLang="zh-TW" sz="1200" u="none" strike="noStrike" dirty="0">
                          <a:effectLst/>
                          <a:latin typeface="Arial" panose="020B0604020202020204" pitchFamily="34" charset="0"/>
                          <a:cs typeface="Arial" panose="020B0604020202020204" pitchFamily="34" charset="0"/>
                        </a:rPr>
                        <a:t>0.04</a:t>
                      </a:r>
                      <a:endParaRPr lang="en-US" altLang="zh-TW" sz="1200" b="0" i="0" u="none" strike="noStrike" dirty="0">
                        <a:solidFill>
                          <a:srgbClr val="000000"/>
                        </a:solidFill>
                        <a:effectLst/>
                        <a:latin typeface="Arial" panose="020B0604020202020204" pitchFamily="34" charset="0"/>
                        <a:ea typeface="新細明體" panose="02020500000000000000" pitchFamily="18" charset="-120"/>
                        <a:cs typeface="Arial" panose="020B0604020202020204" pitchFamily="34" charset="0"/>
                      </a:endParaRPr>
                    </a:p>
                  </a:txBody>
                  <a:tcPr marL="5118" marR="5118" marT="5118" marB="0" anchor="ctr"/>
                </a:tc>
                <a:extLst>
                  <a:ext uri="{0D108BD9-81ED-4DB2-BD59-A6C34878D82A}">
                    <a16:rowId xmlns:a16="http://schemas.microsoft.com/office/drawing/2014/main" val="59638486"/>
                  </a:ext>
                </a:extLst>
              </a:tr>
            </a:tbl>
          </a:graphicData>
        </a:graphic>
      </p:graphicFrame>
      <p:pic>
        <p:nvPicPr>
          <p:cNvPr id="10" name="MyPlot2">
            <a:extLst>
              <a:ext uri="{FF2B5EF4-FFF2-40B4-BE49-F238E27FC236}">
                <a16:creationId xmlns:a16="http://schemas.microsoft.com/office/drawing/2014/main" id="{00000000-0008-0000-0400-000006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5737516" y="2875307"/>
            <a:ext cx="3005346" cy="2268193"/>
          </a:xfrm>
          <a:prstGeom prst="rect">
            <a:avLst/>
          </a:prstGeom>
        </p:spPr>
      </p:pic>
      <p:pic>
        <p:nvPicPr>
          <p:cNvPr id="11" name="MyPlot1">
            <a:extLst>
              <a:ext uri="{FF2B5EF4-FFF2-40B4-BE49-F238E27FC236}">
                <a16:creationId xmlns:a16="http://schemas.microsoft.com/office/drawing/2014/main" id="{00000000-0008-0000-0400-000004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2379366" y="2864723"/>
            <a:ext cx="3013628" cy="2278777"/>
          </a:xfrm>
          <a:prstGeom prst="rect">
            <a:avLst/>
          </a:prstGeom>
        </p:spPr>
      </p:pic>
    </p:spTree>
    <p:extLst>
      <p:ext uri="{BB962C8B-B14F-4D97-AF65-F5344CB8AC3E}">
        <p14:creationId xmlns:p14="http://schemas.microsoft.com/office/powerpoint/2010/main" val="31173873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523748" y="593322"/>
            <a:ext cx="7644706" cy="52776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Microsoft JhengHei" panose="020B0604030504040204" pitchFamily="34" charset="-120"/>
                <a:ea typeface="Microsoft JhengHei" panose="020B0604030504040204" pitchFamily="34" charset="-120"/>
              </a:rPr>
              <a:t>專案結果</a:t>
            </a: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dirty="0">
                <a:solidFill>
                  <a:srgbClr val="FFFFFF"/>
                </a:solidFill>
              </a:rPr>
              <a:t>38</a:t>
            </a:r>
            <a:endParaRPr kumimoji="0" sz="1200" b="0" i="0" u="none" strike="noStrike" kern="0" cap="none" spc="0" normalizeH="0" baseline="0" noProof="0" dirty="0">
              <a:ln>
                <a:noFill/>
              </a:ln>
              <a:solidFill>
                <a:srgbClr val="FFFFFF"/>
              </a:solidFill>
              <a:effectLst/>
              <a:uLnTx/>
              <a:uFillTx/>
              <a:latin typeface="Barlow Light"/>
              <a:sym typeface="Barlow Light"/>
            </a:endParaRPr>
          </a:p>
        </p:txBody>
      </p:sp>
      <p:pic>
        <p:nvPicPr>
          <p:cNvPr id="3" name="圖片 2">
            <a:extLst>
              <a:ext uri="{FF2B5EF4-FFF2-40B4-BE49-F238E27FC236}">
                <a16:creationId xmlns:a16="http://schemas.microsoft.com/office/drawing/2014/main" id="{4AAC7E3F-F90B-7C4C-9608-3720C75F9814}"/>
              </a:ext>
            </a:extLst>
          </p:cNvPr>
          <p:cNvPicPr>
            <a:picLocks noChangeAspect="1"/>
          </p:cNvPicPr>
          <p:nvPr/>
        </p:nvPicPr>
        <p:blipFill>
          <a:blip r:embed="rId3"/>
          <a:stretch>
            <a:fillRect/>
          </a:stretch>
        </p:blipFill>
        <p:spPr>
          <a:xfrm>
            <a:off x="1779171" y="1543068"/>
            <a:ext cx="2406355" cy="2406355"/>
          </a:xfrm>
          <a:prstGeom prst="rect">
            <a:avLst/>
          </a:prstGeom>
        </p:spPr>
      </p:pic>
      <p:sp>
        <p:nvSpPr>
          <p:cNvPr id="4" name="文字方塊 3">
            <a:extLst>
              <a:ext uri="{FF2B5EF4-FFF2-40B4-BE49-F238E27FC236}">
                <a16:creationId xmlns:a16="http://schemas.microsoft.com/office/drawing/2014/main" id="{849C017E-4ECE-7F47-A16B-2A53EC6E6ACD}"/>
              </a:ext>
            </a:extLst>
          </p:cNvPr>
          <p:cNvSpPr txBox="1"/>
          <p:nvPr/>
        </p:nvSpPr>
        <p:spPr>
          <a:xfrm>
            <a:off x="1464268" y="4411743"/>
            <a:ext cx="6026009" cy="400110"/>
          </a:xfrm>
          <a:prstGeom prst="rect">
            <a:avLst/>
          </a:prstGeom>
          <a:noFill/>
        </p:spPr>
        <p:txBody>
          <a:bodyPr wrap="none" rtlCol="0">
            <a:spAutoFit/>
          </a:bodyPr>
          <a:lstStyle/>
          <a:p>
            <a:r>
              <a:rPr kumimoji="1" lang="en" altLang="zh-TW" sz="2000" dirty="0">
                <a:hlinkClick r:id="rId4"/>
              </a:rPr>
              <a:t>https://github.com/AlexChiang0208/Fintech-Project</a:t>
            </a:r>
            <a:r>
              <a:rPr kumimoji="1" lang="en" altLang="zh-TW" sz="2000" dirty="0"/>
              <a:t> </a:t>
            </a:r>
            <a:endParaRPr kumimoji="1" lang="zh-TW" altLang="en-US" sz="2000" dirty="0"/>
          </a:p>
        </p:txBody>
      </p:sp>
      <p:sp>
        <p:nvSpPr>
          <p:cNvPr id="12" name="矩形 11">
            <a:extLst>
              <a:ext uri="{FF2B5EF4-FFF2-40B4-BE49-F238E27FC236}">
                <a16:creationId xmlns:a16="http://schemas.microsoft.com/office/drawing/2014/main" id="{1F322F9A-8062-CD4C-8BC0-FB091338ED66}"/>
              </a:ext>
            </a:extLst>
          </p:cNvPr>
          <p:cNvSpPr/>
          <p:nvPr/>
        </p:nvSpPr>
        <p:spPr>
          <a:xfrm>
            <a:off x="4899881" y="1637246"/>
            <a:ext cx="2406354" cy="584775"/>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3200" b="1" i="0" u="none" strike="noStrike" kern="0" cap="none" spc="0" normalizeH="0" baseline="0" noProof="0" dirty="0">
                <a:ln>
                  <a:noFill/>
                </a:ln>
                <a:solidFill>
                  <a:srgbClr val="000000"/>
                </a:solidFill>
                <a:effectLst/>
                <a:uLnTx/>
                <a:uFillTx/>
                <a:latin typeface="Arial"/>
                <a:cs typeface="Arial"/>
                <a:sym typeface="Arial"/>
              </a:rPr>
              <a:t>GitHub</a:t>
            </a:r>
          </a:p>
        </p:txBody>
      </p:sp>
      <p:sp>
        <p:nvSpPr>
          <p:cNvPr id="13" name="文字版面配置區 2">
            <a:extLst>
              <a:ext uri="{FF2B5EF4-FFF2-40B4-BE49-F238E27FC236}">
                <a16:creationId xmlns:a16="http://schemas.microsoft.com/office/drawing/2014/main" id="{27DD3B05-574D-6D43-8F6D-836660825AB9}"/>
              </a:ext>
            </a:extLst>
          </p:cNvPr>
          <p:cNvSpPr txBox="1">
            <a:spLocks/>
          </p:cNvSpPr>
          <p:nvPr/>
        </p:nvSpPr>
        <p:spPr>
          <a:xfrm>
            <a:off x="4899881" y="2285929"/>
            <a:ext cx="3749144" cy="166349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lang="zh-TW" altLang="en-US" sz="2400" dirty="0">
                <a:solidFill>
                  <a:srgbClr val="3A3F50"/>
                </a:solidFill>
                <a:latin typeface="微軟正黑體" panose="020B0604030504040204" pitchFamily="34" charset="-120"/>
                <a:ea typeface="微軟正黑體" panose="020B0604030504040204" pitchFamily="34" charset="-120"/>
              </a:rPr>
              <a:t>程式碼</a:t>
            </a:r>
            <a:endParaRPr lang="en-US" altLang="zh-TW" sz="2400" dirty="0">
              <a:solidFill>
                <a:srgbClr val="3A3F50"/>
              </a:solidFill>
              <a:latin typeface="微軟正黑體" panose="020B0604030504040204" pitchFamily="34" charset="-120"/>
              <a:ea typeface="微軟正黑體" panose="020B0604030504040204" pitchFamily="34" charset="-120"/>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kumimoji="0" lang="zh-TW" altLang="en-US" sz="24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rPr>
              <a:t>專案說明</a:t>
            </a:r>
            <a:endParaRPr kumimoji="0" lang="en-US" altLang="zh-TW" sz="24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a:p>
            <a:pPr marL="457200" marR="0" lvl="0" indent="-342900" algn="l" defTabSz="914400" rtl="0" eaLnBrk="1" fontAlgn="auto" latinLnBrk="0" hangingPunct="1">
              <a:lnSpc>
                <a:spcPct val="110000"/>
              </a:lnSpc>
              <a:spcBef>
                <a:spcPts val="600"/>
              </a:spcBef>
              <a:spcAft>
                <a:spcPts val="0"/>
              </a:spcAft>
              <a:buClr>
                <a:srgbClr val="00B5DD"/>
              </a:buClr>
              <a:buSzPts val="1800"/>
              <a:buFont typeface="Barlow Light"/>
              <a:buChar char="▸"/>
              <a:tabLst/>
              <a:defRPr/>
            </a:pPr>
            <a:r>
              <a:rPr lang="zh-TW" altLang="en-US" sz="2400" dirty="0">
                <a:solidFill>
                  <a:srgbClr val="3A3F50"/>
                </a:solidFill>
                <a:latin typeface="微軟正黑體" panose="020B0604030504040204" pitchFamily="34" charset="-120"/>
                <a:ea typeface="微軟正黑體" panose="020B0604030504040204" pitchFamily="34" charset="-120"/>
              </a:rPr>
              <a:t>專案結果彙整表</a:t>
            </a:r>
            <a:endParaRPr kumimoji="0" lang="en-US" altLang="zh-TW" sz="2400" b="0" i="0" u="none" strike="noStrike" kern="0" cap="none" spc="0" normalizeH="0" baseline="0" noProof="0" dirty="0">
              <a:ln>
                <a:noFill/>
              </a:ln>
              <a:solidFill>
                <a:srgbClr val="3A3F50"/>
              </a:solidFill>
              <a:effectLst/>
              <a:uLnTx/>
              <a:uFillTx/>
              <a:latin typeface="微軟正黑體" panose="020B0604030504040204" pitchFamily="34" charset="-120"/>
              <a:ea typeface="微軟正黑體" panose="020B0604030504040204" pitchFamily="34" charset="-120"/>
              <a:sym typeface="Barlow Light"/>
            </a:endParaRPr>
          </a:p>
        </p:txBody>
      </p:sp>
    </p:spTree>
    <p:extLst>
      <p:ext uri="{BB962C8B-B14F-4D97-AF65-F5344CB8AC3E}">
        <p14:creationId xmlns:p14="http://schemas.microsoft.com/office/powerpoint/2010/main" val="465311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16"/>
          <p:cNvSpPr txBox="1">
            <a:spLocks noGrp="1"/>
          </p:cNvSpPr>
          <p:nvPr>
            <p:ph type="body" idx="1"/>
          </p:nvPr>
        </p:nvSpPr>
        <p:spPr>
          <a:xfrm>
            <a:off x="1202215" y="1931583"/>
            <a:ext cx="4216024" cy="1083128"/>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zh-TW" altLang="en-US" sz="4400" dirty="0">
                <a:latin typeface="Microsoft JhengHei" panose="020B0604030504040204" pitchFamily="34" charset="-120"/>
                <a:ea typeface="Microsoft JhengHei" panose="020B0604030504040204" pitchFamily="34" charset="-120"/>
              </a:rPr>
              <a:t>簡單投資，</a:t>
            </a:r>
            <a:endParaRPr lang="en-US" altLang="zh-TW" sz="4400" dirty="0">
              <a:latin typeface="Microsoft JhengHei" panose="020B0604030504040204" pitchFamily="34" charset="-120"/>
              <a:ea typeface="Microsoft JhengHei" panose="020B0604030504040204" pitchFamily="34" charset="-120"/>
            </a:endParaRPr>
          </a:p>
          <a:p>
            <a:pPr marL="0" lvl="0" indent="0" algn="l" rtl="0">
              <a:spcBef>
                <a:spcPts val="600"/>
              </a:spcBef>
              <a:spcAft>
                <a:spcPts val="0"/>
              </a:spcAft>
              <a:buNone/>
            </a:pPr>
            <a:r>
              <a:rPr lang="zh-TW" altLang="en-US" sz="4400" dirty="0">
                <a:latin typeface="Microsoft JhengHei" panose="020B0604030504040204" pitchFamily="34" charset="-120"/>
                <a:ea typeface="Microsoft JhengHei" panose="020B0604030504040204" pitchFamily="34" charset="-120"/>
              </a:rPr>
              <a:t>    快樂生活。</a:t>
            </a:r>
            <a:endParaRPr lang="en-US" altLang="zh-TW" sz="4400" dirty="0">
              <a:latin typeface="Microsoft JhengHei" panose="020B0604030504040204" pitchFamily="34" charset="-120"/>
              <a:ea typeface="Microsoft JhengHei" panose="020B0604030504040204" pitchFamily="34" charset="-120"/>
            </a:endParaRPr>
          </a:p>
        </p:txBody>
      </p:sp>
      <p:sp>
        <p:nvSpPr>
          <p:cNvPr id="519" name="Google Shape;519;p1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 dirty="0">
                <a:solidFill>
                  <a:srgbClr val="007BB9"/>
                </a:solidFill>
              </a:rPr>
              <a:t>39</a:t>
            </a:r>
            <a:endParaRPr kumimoji="0" sz="1200" b="0" i="0" u="none" strike="noStrike" kern="0" cap="none" spc="0" normalizeH="0" baseline="0" noProof="0" dirty="0">
              <a:ln>
                <a:noFill/>
              </a:ln>
              <a:solidFill>
                <a:srgbClr val="007BB9"/>
              </a:solidFill>
              <a:effectLst/>
              <a:uLnTx/>
              <a:uFillTx/>
              <a:latin typeface="Barlow Light"/>
              <a:sym typeface="Barlow Light"/>
            </a:endParaRPr>
          </a:p>
        </p:txBody>
      </p:sp>
      <p:grpSp>
        <p:nvGrpSpPr>
          <p:cNvPr id="74" name="Google Shape;4103;p48">
            <a:extLst>
              <a:ext uri="{FF2B5EF4-FFF2-40B4-BE49-F238E27FC236}">
                <a16:creationId xmlns:a16="http://schemas.microsoft.com/office/drawing/2014/main" id="{C9DA682B-0673-4E40-AA13-379C8FF43C08}"/>
              </a:ext>
            </a:extLst>
          </p:cNvPr>
          <p:cNvGrpSpPr/>
          <p:nvPr/>
        </p:nvGrpSpPr>
        <p:grpSpPr>
          <a:xfrm>
            <a:off x="5135522" y="949587"/>
            <a:ext cx="3332746" cy="3413984"/>
            <a:chOff x="2270525" y="117216"/>
            <a:chExt cx="4650765" cy="4762722"/>
          </a:xfrm>
        </p:grpSpPr>
        <p:sp>
          <p:nvSpPr>
            <p:cNvPr id="75" name="Google Shape;4104;p48">
              <a:extLst>
                <a:ext uri="{FF2B5EF4-FFF2-40B4-BE49-F238E27FC236}">
                  <a16:creationId xmlns:a16="http://schemas.microsoft.com/office/drawing/2014/main" id="{2B4F6925-CE0F-A646-9A37-E19B8EE510F3}"/>
                </a:ext>
              </a:extLst>
            </p:cNvPr>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6" name="Google Shape;4105;p48">
              <a:extLst>
                <a:ext uri="{FF2B5EF4-FFF2-40B4-BE49-F238E27FC236}">
                  <a16:creationId xmlns:a16="http://schemas.microsoft.com/office/drawing/2014/main" id="{92044CD1-2AD9-874B-A034-AD10D843330D}"/>
                </a:ext>
              </a:extLst>
            </p:cNvPr>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7" name="Google Shape;4106;p48">
              <a:extLst>
                <a:ext uri="{FF2B5EF4-FFF2-40B4-BE49-F238E27FC236}">
                  <a16:creationId xmlns:a16="http://schemas.microsoft.com/office/drawing/2014/main" id="{7B1CEC8B-5E7D-2B45-A8F8-D2C96EFEA497}"/>
                </a:ext>
              </a:extLst>
            </p:cNvPr>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8" name="Google Shape;4107;p48">
              <a:extLst>
                <a:ext uri="{FF2B5EF4-FFF2-40B4-BE49-F238E27FC236}">
                  <a16:creationId xmlns:a16="http://schemas.microsoft.com/office/drawing/2014/main" id="{998F8464-8C31-D348-B700-51F2C2B35771}"/>
                </a:ext>
              </a:extLst>
            </p:cNvPr>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9" name="Google Shape;4108;p48">
              <a:extLst>
                <a:ext uri="{FF2B5EF4-FFF2-40B4-BE49-F238E27FC236}">
                  <a16:creationId xmlns:a16="http://schemas.microsoft.com/office/drawing/2014/main" id="{F5BC6C38-4C8B-164B-A2F1-C26BE68EE84C}"/>
                </a:ext>
              </a:extLst>
            </p:cNvPr>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0" name="Google Shape;4109;p48">
              <a:extLst>
                <a:ext uri="{FF2B5EF4-FFF2-40B4-BE49-F238E27FC236}">
                  <a16:creationId xmlns:a16="http://schemas.microsoft.com/office/drawing/2014/main" id="{157A9A1B-62E4-7F4A-9B74-92D0ACC3367A}"/>
                </a:ext>
              </a:extLst>
            </p:cNvPr>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1" name="Google Shape;4110;p48">
              <a:extLst>
                <a:ext uri="{FF2B5EF4-FFF2-40B4-BE49-F238E27FC236}">
                  <a16:creationId xmlns:a16="http://schemas.microsoft.com/office/drawing/2014/main" id="{CEE75503-FACC-C24C-92B3-83B10F775E4D}"/>
                </a:ext>
              </a:extLst>
            </p:cNvPr>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2" name="Google Shape;4111;p48">
              <a:extLst>
                <a:ext uri="{FF2B5EF4-FFF2-40B4-BE49-F238E27FC236}">
                  <a16:creationId xmlns:a16="http://schemas.microsoft.com/office/drawing/2014/main" id="{AD3B398C-82B3-704F-8664-C84513418691}"/>
                </a:ext>
              </a:extLst>
            </p:cNvPr>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3" name="Google Shape;4112;p48">
              <a:extLst>
                <a:ext uri="{FF2B5EF4-FFF2-40B4-BE49-F238E27FC236}">
                  <a16:creationId xmlns:a16="http://schemas.microsoft.com/office/drawing/2014/main" id="{B9BCBDF6-95FD-A240-9756-15E8BC1B03B1}"/>
                </a:ext>
              </a:extLst>
            </p:cNvPr>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4" name="Google Shape;4113;p48">
              <a:extLst>
                <a:ext uri="{FF2B5EF4-FFF2-40B4-BE49-F238E27FC236}">
                  <a16:creationId xmlns:a16="http://schemas.microsoft.com/office/drawing/2014/main" id="{E47EE794-FA7B-2E4F-BC73-198D77AF220E}"/>
                </a:ext>
              </a:extLst>
            </p:cNvPr>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5" name="Google Shape;4114;p48">
              <a:extLst>
                <a:ext uri="{FF2B5EF4-FFF2-40B4-BE49-F238E27FC236}">
                  <a16:creationId xmlns:a16="http://schemas.microsoft.com/office/drawing/2014/main" id="{36001C84-83FC-C546-9B9D-D45F27312411}"/>
                </a:ext>
              </a:extLst>
            </p:cNvPr>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6" name="Google Shape;4115;p48">
              <a:extLst>
                <a:ext uri="{FF2B5EF4-FFF2-40B4-BE49-F238E27FC236}">
                  <a16:creationId xmlns:a16="http://schemas.microsoft.com/office/drawing/2014/main" id="{0312C850-FE57-8F4D-9F7C-B85C3AF0AF02}"/>
                </a:ext>
              </a:extLst>
            </p:cNvPr>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7" name="Google Shape;4116;p48">
              <a:extLst>
                <a:ext uri="{FF2B5EF4-FFF2-40B4-BE49-F238E27FC236}">
                  <a16:creationId xmlns:a16="http://schemas.microsoft.com/office/drawing/2014/main" id="{0EF4A675-EB59-5349-8409-E9BFA457729D}"/>
                </a:ext>
              </a:extLst>
            </p:cNvPr>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8" name="Google Shape;4117;p48">
              <a:extLst>
                <a:ext uri="{FF2B5EF4-FFF2-40B4-BE49-F238E27FC236}">
                  <a16:creationId xmlns:a16="http://schemas.microsoft.com/office/drawing/2014/main" id="{5C683711-D929-9545-9E45-4E4854A0B8EA}"/>
                </a:ext>
              </a:extLst>
            </p:cNvPr>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9" name="Google Shape;4118;p48">
              <a:extLst>
                <a:ext uri="{FF2B5EF4-FFF2-40B4-BE49-F238E27FC236}">
                  <a16:creationId xmlns:a16="http://schemas.microsoft.com/office/drawing/2014/main" id="{4DADCBE1-79E8-B143-A55F-11933129A8F6}"/>
                </a:ext>
              </a:extLst>
            </p:cNvPr>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0" name="Google Shape;4119;p48">
              <a:extLst>
                <a:ext uri="{FF2B5EF4-FFF2-40B4-BE49-F238E27FC236}">
                  <a16:creationId xmlns:a16="http://schemas.microsoft.com/office/drawing/2014/main" id="{D79E4C2D-2B07-7F48-BA7D-B3B0CD687379}"/>
                </a:ext>
              </a:extLst>
            </p:cNvPr>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1" name="Google Shape;4120;p48">
              <a:extLst>
                <a:ext uri="{FF2B5EF4-FFF2-40B4-BE49-F238E27FC236}">
                  <a16:creationId xmlns:a16="http://schemas.microsoft.com/office/drawing/2014/main" id="{A7AC6CEE-DD55-1A48-95A9-AD29951680D9}"/>
                </a:ext>
              </a:extLst>
            </p:cNvPr>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2" name="Google Shape;4121;p48">
              <a:extLst>
                <a:ext uri="{FF2B5EF4-FFF2-40B4-BE49-F238E27FC236}">
                  <a16:creationId xmlns:a16="http://schemas.microsoft.com/office/drawing/2014/main" id="{D9C61E14-6726-CB4C-BBFF-659F5152051E}"/>
                </a:ext>
              </a:extLst>
            </p:cNvPr>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3" name="Google Shape;4122;p48">
              <a:extLst>
                <a:ext uri="{FF2B5EF4-FFF2-40B4-BE49-F238E27FC236}">
                  <a16:creationId xmlns:a16="http://schemas.microsoft.com/office/drawing/2014/main" id="{C2DB79F4-6F9F-9C48-B863-4FCCADBEC293}"/>
                </a:ext>
              </a:extLst>
            </p:cNvPr>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4" name="Google Shape;4123;p48">
              <a:extLst>
                <a:ext uri="{FF2B5EF4-FFF2-40B4-BE49-F238E27FC236}">
                  <a16:creationId xmlns:a16="http://schemas.microsoft.com/office/drawing/2014/main" id="{098D77F6-C307-C24B-B210-41FDD8CD124B}"/>
                </a:ext>
              </a:extLst>
            </p:cNvPr>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5" name="Google Shape;4124;p48">
              <a:extLst>
                <a:ext uri="{FF2B5EF4-FFF2-40B4-BE49-F238E27FC236}">
                  <a16:creationId xmlns:a16="http://schemas.microsoft.com/office/drawing/2014/main" id="{1400011D-6A84-FF47-A505-B7BD5CBB587A}"/>
                </a:ext>
              </a:extLst>
            </p:cNvPr>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96" name="Google Shape;4125;p48">
              <a:extLst>
                <a:ext uri="{FF2B5EF4-FFF2-40B4-BE49-F238E27FC236}">
                  <a16:creationId xmlns:a16="http://schemas.microsoft.com/office/drawing/2014/main" id="{476D7363-7B26-D24F-AC18-215F4A046FFA}"/>
                </a:ext>
              </a:extLst>
            </p:cNvPr>
            <p:cNvGrpSpPr/>
            <p:nvPr/>
          </p:nvGrpSpPr>
          <p:grpSpPr>
            <a:xfrm>
              <a:off x="4031993" y="117216"/>
              <a:ext cx="2889297" cy="3901793"/>
              <a:chOff x="5533368" y="1047716"/>
              <a:chExt cx="2889297" cy="3901793"/>
            </a:xfrm>
          </p:grpSpPr>
          <p:sp>
            <p:nvSpPr>
              <p:cNvPr id="140" name="Google Shape;4126;p48">
                <a:extLst>
                  <a:ext uri="{FF2B5EF4-FFF2-40B4-BE49-F238E27FC236}">
                    <a16:creationId xmlns:a16="http://schemas.microsoft.com/office/drawing/2014/main" id="{DAC830AF-57F5-ED4D-8BD9-85ABC4DEE6B0}"/>
                  </a:ext>
                </a:extLst>
              </p:cNvPr>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1" name="Google Shape;4127;p48">
                <a:extLst>
                  <a:ext uri="{FF2B5EF4-FFF2-40B4-BE49-F238E27FC236}">
                    <a16:creationId xmlns:a16="http://schemas.microsoft.com/office/drawing/2014/main" id="{0C53E9D3-B254-2A4C-9DCC-CCE62DF7FAB0}"/>
                  </a:ext>
                </a:extLst>
              </p:cNvPr>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2" name="Google Shape;4128;p48">
                <a:extLst>
                  <a:ext uri="{FF2B5EF4-FFF2-40B4-BE49-F238E27FC236}">
                    <a16:creationId xmlns:a16="http://schemas.microsoft.com/office/drawing/2014/main" id="{77D922FD-2CC3-AE48-94F7-A2AC27BD42E5}"/>
                  </a:ext>
                </a:extLst>
              </p:cNvPr>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3" name="Google Shape;4129;p48">
                <a:extLst>
                  <a:ext uri="{FF2B5EF4-FFF2-40B4-BE49-F238E27FC236}">
                    <a16:creationId xmlns:a16="http://schemas.microsoft.com/office/drawing/2014/main" id="{B0B6941B-9C8F-DA46-809C-103D7B8A903E}"/>
                  </a:ext>
                </a:extLst>
              </p:cNvPr>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4" name="Google Shape;4130;p48">
                <a:extLst>
                  <a:ext uri="{FF2B5EF4-FFF2-40B4-BE49-F238E27FC236}">
                    <a16:creationId xmlns:a16="http://schemas.microsoft.com/office/drawing/2014/main" id="{1C7AE63F-69DA-A24A-A494-B792E6C2E16E}"/>
                  </a:ext>
                </a:extLst>
              </p:cNvPr>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5" name="Google Shape;4131;p48">
                <a:extLst>
                  <a:ext uri="{FF2B5EF4-FFF2-40B4-BE49-F238E27FC236}">
                    <a16:creationId xmlns:a16="http://schemas.microsoft.com/office/drawing/2014/main" id="{00C40744-4A04-D247-8796-094827C73E0A}"/>
                  </a:ext>
                </a:extLst>
              </p:cNvPr>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6" name="Google Shape;4132;p48">
                <a:extLst>
                  <a:ext uri="{FF2B5EF4-FFF2-40B4-BE49-F238E27FC236}">
                    <a16:creationId xmlns:a16="http://schemas.microsoft.com/office/drawing/2014/main" id="{549EB652-61AE-AA41-B182-025222E1F3C6}"/>
                  </a:ext>
                </a:extLst>
              </p:cNvPr>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7" name="Google Shape;4133;p48">
                <a:extLst>
                  <a:ext uri="{FF2B5EF4-FFF2-40B4-BE49-F238E27FC236}">
                    <a16:creationId xmlns:a16="http://schemas.microsoft.com/office/drawing/2014/main" id="{9CE1BA65-667C-4845-862D-A0A0D7DB6FA0}"/>
                  </a:ext>
                </a:extLst>
              </p:cNvPr>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8" name="Google Shape;4134;p48">
                <a:extLst>
                  <a:ext uri="{FF2B5EF4-FFF2-40B4-BE49-F238E27FC236}">
                    <a16:creationId xmlns:a16="http://schemas.microsoft.com/office/drawing/2014/main" id="{9D36776B-21FA-D044-99B2-FA0DA470AE15}"/>
                  </a:ext>
                </a:extLst>
              </p:cNvPr>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9" name="Google Shape;4135;p48">
                <a:extLst>
                  <a:ext uri="{FF2B5EF4-FFF2-40B4-BE49-F238E27FC236}">
                    <a16:creationId xmlns:a16="http://schemas.microsoft.com/office/drawing/2014/main" id="{24417B53-3812-C446-BDA2-D7F3A5310178}"/>
                  </a:ext>
                </a:extLst>
              </p:cNvPr>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0" name="Google Shape;4136;p48">
                <a:extLst>
                  <a:ext uri="{FF2B5EF4-FFF2-40B4-BE49-F238E27FC236}">
                    <a16:creationId xmlns:a16="http://schemas.microsoft.com/office/drawing/2014/main" id="{B161B1D3-CACA-8940-9F61-1EA34F22FC20}"/>
                  </a:ext>
                </a:extLst>
              </p:cNvPr>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1" name="Google Shape;4137;p48">
                <a:extLst>
                  <a:ext uri="{FF2B5EF4-FFF2-40B4-BE49-F238E27FC236}">
                    <a16:creationId xmlns:a16="http://schemas.microsoft.com/office/drawing/2014/main" id="{3E0646C1-1606-294A-9F5D-563086B62703}"/>
                  </a:ext>
                </a:extLst>
              </p:cNvPr>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2" name="Google Shape;4138;p48">
                <a:extLst>
                  <a:ext uri="{FF2B5EF4-FFF2-40B4-BE49-F238E27FC236}">
                    <a16:creationId xmlns:a16="http://schemas.microsoft.com/office/drawing/2014/main" id="{9537E16D-E4A0-1548-A218-09A78DEC72C5}"/>
                  </a:ext>
                </a:extLst>
              </p:cNvPr>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3" name="Google Shape;4139;p48">
                <a:extLst>
                  <a:ext uri="{FF2B5EF4-FFF2-40B4-BE49-F238E27FC236}">
                    <a16:creationId xmlns:a16="http://schemas.microsoft.com/office/drawing/2014/main" id="{8ADF99B2-171A-CF48-A17D-A1D2E3F929B1}"/>
                  </a:ext>
                </a:extLst>
              </p:cNvPr>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4" name="Google Shape;4140;p48">
                <a:extLst>
                  <a:ext uri="{FF2B5EF4-FFF2-40B4-BE49-F238E27FC236}">
                    <a16:creationId xmlns:a16="http://schemas.microsoft.com/office/drawing/2014/main" id="{18B2CAA5-D500-B24A-90CB-8694785FAFEF}"/>
                  </a:ext>
                </a:extLst>
              </p:cNvPr>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5" name="Google Shape;4141;p48">
                <a:extLst>
                  <a:ext uri="{FF2B5EF4-FFF2-40B4-BE49-F238E27FC236}">
                    <a16:creationId xmlns:a16="http://schemas.microsoft.com/office/drawing/2014/main" id="{7FED190C-ACB1-084C-9386-862A8C6B408D}"/>
                  </a:ext>
                </a:extLst>
              </p:cNvPr>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6" name="Google Shape;4142;p48">
                <a:extLst>
                  <a:ext uri="{FF2B5EF4-FFF2-40B4-BE49-F238E27FC236}">
                    <a16:creationId xmlns:a16="http://schemas.microsoft.com/office/drawing/2014/main" id="{039FBA1B-C863-6841-BFFA-67699CB430E1}"/>
                  </a:ext>
                </a:extLst>
              </p:cNvPr>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7" name="Google Shape;4143;p48">
                <a:extLst>
                  <a:ext uri="{FF2B5EF4-FFF2-40B4-BE49-F238E27FC236}">
                    <a16:creationId xmlns:a16="http://schemas.microsoft.com/office/drawing/2014/main" id="{F83F8B27-4979-974B-9040-9DCBE1132103}"/>
                  </a:ext>
                </a:extLst>
              </p:cNvPr>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8" name="Google Shape;4144;p48">
                <a:extLst>
                  <a:ext uri="{FF2B5EF4-FFF2-40B4-BE49-F238E27FC236}">
                    <a16:creationId xmlns:a16="http://schemas.microsoft.com/office/drawing/2014/main" id="{BA1B921E-4172-4543-B549-504649F6DD6D}"/>
                  </a:ext>
                </a:extLst>
              </p:cNvPr>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9" name="Google Shape;4145;p48">
                <a:extLst>
                  <a:ext uri="{FF2B5EF4-FFF2-40B4-BE49-F238E27FC236}">
                    <a16:creationId xmlns:a16="http://schemas.microsoft.com/office/drawing/2014/main" id="{4E202E62-43DC-0D41-B7D6-FBE84F13A006}"/>
                  </a:ext>
                </a:extLst>
              </p:cNvPr>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0" name="Google Shape;4146;p48">
                <a:extLst>
                  <a:ext uri="{FF2B5EF4-FFF2-40B4-BE49-F238E27FC236}">
                    <a16:creationId xmlns:a16="http://schemas.microsoft.com/office/drawing/2014/main" id="{4A465097-1ABC-8745-BB5E-6B3C83F828C7}"/>
                  </a:ext>
                </a:extLst>
              </p:cNvPr>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1" name="Google Shape;4147;p48">
                <a:extLst>
                  <a:ext uri="{FF2B5EF4-FFF2-40B4-BE49-F238E27FC236}">
                    <a16:creationId xmlns:a16="http://schemas.microsoft.com/office/drawing/2014/main" id="{25C89F81-6D5D-624E-B82A-E65D2E456863}"/>
                  </a:ext>
                </a:extLst>
              </p:cNvPr>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2" name="Google Shape;4148;p48">
                <a:extLst>
                  <a:ext uri="{FF2B5EF4-FFF2-40B4-BE49-F238E27FC236}">
                    <a16:creationId xmlns:a16="http://schemas.microsoft.com/office/drawing/2014/main" id="{0CD778A9-4644-7C47-8C26-CF181A2C78B6}"/>
                  </a:ext>
                </a:extLst>
              </p:cNvPr>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3" name="Google Shape;4149;p48">
                <a:extLst>
                  <a:ext uri="{FF2B5EF4-FFF2-40B4-BE49-F238E27FC236}">
                    <a16:creationId xmlns:a16="http://schemas.microsoft.com/office/drawing/2014/main" id="{0CD626FC-5E8F-C841-A367-F1F2246CC9BF}"/>
                  </a:ext>
                </a:extLst>
              </p:cNvPr>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4" name="Google Shape;4150;p48">
                <a:extLst>
                  <a:ext uri="{FF2B5EF4-FFF2-40B4-BE49-F238E27FC236}">
                    <a16:creationId xmlns:a16="http://schemas.microsoft.com/office/drawing/2014/main" id="{8EAA5B18-8E30-B24B-A7E4-B14210DB7915}"/>
                  </a:ext>
                </a:extLst>
              </p:cNvPr>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5" name="Google Shape;4151;p48">
                <a:extLst>
                  <a:ext uri="{FF2B5EF4-FFF2-40B4-BE49-F238E27FC236}">
                    <a16:creationId xmlns:a16="http://schemas.microsoft.com/office/drawing/2014/main" id="{F4BF39E4-40E1-D04D-95FE-2469B81F0238}"/>
                  </a:ext>
                </a:extLst>
              </p:cNvPr>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6" name="Google Shape;4152;p48">
                <a:extLst>
                  <a:ext uri="{FF2B5EF4-FFF2-40B4-BE49-F238E27FC236}">
                    <a16:creationId xmlns:a16="http://schemas.microsoft.com/office/drawing/2014/main" id="{2369B8D5-B05E-A449-AF40-365F8021CB69}"/>
                  </a:ext>
                </a:extLst>
              </p:cNvPr>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7" name="Google Shape;4153;p48">
                <a:extLst>
                  <a:ext uri="{FF2B5EF4-FFF2-40B4-BE49-F238E27FC236}">
                    <a16:creationId xmlns:a16="http://schemas.microsoft.com/office/drawing/2014/main" id="{B9B92070-AF1D-AF4A-9157-7606CB367008}"/>
                  </a:ext>
                </a:extLst>
              </p:cNvPr>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8" name="Google Shape;4154;p48">
                <a:extLst>
                  <a:ext uri="{FF2B5EF4-FFF2-40B4-BE49-F238E27FC236}">
                    <a16:creationId xmlns:a16="http://schemas.microsoft.com/office/drawing/2014/main" id="{F19950D7-66C8-5C45-A9CE-00D906BAF226}"/>
                  </a:ext>
                </a:extLst>
              </p:cNvPr>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9" name="Google Shape;4155;p48">
                <a:extLst>
                  <a:ext uri="{FF2B5EF4-FFF2-40B4-BE49-F238E27FC236}">
                    <a16:creationId xmlns:a16="http://schemas.microsoft.com/office/drawing/2014/main" id="{1E075F4A-2E9A-9743-81A3-7772C5415AB7}"/>
                  </a:ext>
                </a:extLst>
              </p:cNvPr>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0" name="Google Shape;4156;p48">
                <a:extLst>
                  <a:ext uri="{FF2B5EF4-FFF2-40B4-BE49-F238E27FC236}">
                    <a16:creationId xmlns:a16="http://schemas.microsoft.com/office/drawing/2014/main" id="{843809DA-2B82-D040-9012-7FD6A57C6825}"/>
                  </a:ext>
                </a:extLst>
              </p:cNvPr>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1" name="Google Shape;4157;p48">
                <a:extLst>
                  <a:ext uri="{FF2B5EF4-FFF2-40B4-BE49-F238E27FC236}">
                    <a16:creationId xmlns:a16="http://schemas.microsoft.com/office/drawing/2014/main" id="{56E7B708-76DA-A540-B357-8133A14F6C61}"/>
                  </a:ext>
                </a:extLst>
              </p:cNvPr>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2" name="Google Shape;4158;p48">
                <a:extLst>
                  <a:ext uri="{FF2B5EF4-FFF2-40B4-BE49-F238E27FC236}">
                    <a16:creationId xmlns:a16="http://schemas.microsoft.com/office/drawing/2014/main" id="{455144AC-CC1C-8947-BD47-9CEAC49242A5}"/>
                  </a:ext>
                </a:extLst>
              </p:cNvPr>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3" name="Google Shape;4159;p48">
                <a:extLst>
                  <a:ext uri="{FF2B5EF4-FFF2-40B4-BE49-F238E27FC236}">
                    <a16:creationId xmlns:a16="http://schemas.microsoft.com/office/drawing/2014/main" id="{0AD28165-1A43-D94F-B374-9F5D5754FFC8}"/>
                  </a:ext>
                </a:extLst>
              </p:cNvPr>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4" name="Google Shape;4160;p48">
                <a:extLst>
                  <a:ext uri="{FF2B5EF4-FFF2-40B4-BE49-F238E27FC236}">
                    <a16:creationId xmlns:a16="http://schemas.microsoft.com/office/drawing/2014/main" id="{8E219F21-533D-8949-9CEF-A022EE3D35EE}"/>
                  </a:ext>
                </a:extLst>
              </p:cNvPr>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5" name="Google Shape;4161;p48">
                <a:extLst>
                  <a:ext uri="{FF2B5EF4-FFF2-40B4-BE49-F238E27FC236}">
                    <a16:creationId xmlns:a16="http://schemas.microsoft.com/office/drawing/2014/main" id="{6377BDC5-6A29-1C49-8B20-E8922779A5F2}"/>
                  </a:ext>
                </a:extLst>
              </p:cNvPr>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6" name="Google Shape;4162;p48">
                <a:extLst>
                  <a:ext uri="{FF2B5EF4-FFF2-40B4-BE49-F238E27FC236}">
                    <a16:creationId xmlns:a16="http://schemas.microsoft.com/office/drawing/2014/main" id="{BFB6BDDC-4548-6B4C-95C5-D43BC899ED1F}"/>
                  </a:ext>
                </a:extLst>
              </p:cNvPr>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7" name="Google Shape;4163;p48">
                <a:extLst>
                  <a:ext uri="{FF2B5EF4-FFF2-40B4-BE49-F238E27FC236}">
                    <a16:creationId xmlns:a16="http://schemas.microsoft.com/office/drawing/2014/main" id="{F44FF918-AC4C-7E4F-AE97-9322A1D1EFB1}"/>
                  </a:ext>
                </a:extLst>
              </p:cNvPr>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8" name="Google Shape;4164;p48">
                <a:extLst>
                  <a:ext uri="{FF2B5EF4-FFF2-40B4-BE49-F238E27FC236}">
                    <a16:creationId xmlns:a16="http://schemas.microsoft.com/office/drawing/2014/main" id="{E60F6287-C265-7647-A461-4010A613C27D}"/>
                  </a:ext>
                </a:extLst>
              </p:cNvPr>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9" name="Google Shape;4165;p48">
                <a:extLst>
                  <a:ext uri="{FF2B5EF4-FFF2-40B4-BE49-F238E27FC236}">
                    <a16:creationId xmlns:a16="http://schemas.microsoft.com/office/drawing/2014/main" id="{C2043EE0-C666-EB4D-901E-04E94A30A804}"/>
                  </a:ext>
                </a:extLst>
              </p:cNvPr>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97" name="Google Shape;4166;p48">
              <a:extLst>
                <a:ext uri="{FF2B5EF4-FFF2-40B4-BE49-F238E27FC236}">
                  <a16:creationId xmlns:a16="http://schemas.microsoft.com/office/drawing/2014/main" id="{D29A3915-DA28-A849-A5B7-E2176CC679D9}"/>
                </a:ext>
              </a:extLst>
            </p:cNvPr>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8" name="Google Shape;4167;p48">
              <a:extLst>
                <a:ext uri="{FF2B5EF4-FFF2-40B4-BE49-F238E27FC236}">
                  <a16:creationId xmlns:a16="http://schemas.microsoft.com/office/drawing/2014/main" id="{FCE28863-3E3F-8140-A936-12BB888239B0}"/>
                </a:ext>
              </a:extLst>
            </p:cNvPr>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9" name="Google Shape;4168;p48">
              <a:extLst>
                <a:ext uri="{FF2B5EF4-FFF2-40B4-BE49-F238E27FC236}">
                  <a16:creationId xmlns:a16="http://schemas.microsoft.com/office/drawing/2014/main" id="{D69AF2E6-CAF2-FD4A-8875-60FA2E938D81}"/>
                </a:ext>
              </a:extLst>
            </p:cNvPr>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0" name="Google Shape;4169;p48">
              <a:extLst>
                <a:ext uri="{FF2B5EF4-FFF2-40B4-BE49-F238E27FC236}">
                  <a16:creationId xmlns:a16="http://schemas.microsoft.com/office/drawing/2014/main" id="{76143BC5-6239-9348-B836-73AA85F713DD}"/>
                </a:ext>
              </a:extLst>
            </p:cNvPr>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1" name="Google Shape;4170;p48">
              <a:extLst>
                <a:ext uri="{FF2B5EF4-FFF2-40B4-BE49-F238E27FC236}">
                  <a16:creationId xmlns:a16="http://schemas.microsoft.com/office/drawing/2014/main" id="{E713E721-9648-EC4D-B248-982FEB180CF7}"/>
                </a:ext>
              </a:extLst>
            </p:cNvPr>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2" name="Google Shape;4171;p48">
              <a:extLst>
                <a:ext uri="{FF2B5EF4-FFF2-40B4-BE49-F238E27FC236}">
                  <a16:creationId xmlns:a16="http://schemas.microsoft.com/office/drawing/2014/main" id="{12BDCA7C-0423-0D40-BBE6-C06020F75438}"/>
                </a:ext>
              </a:extLst>
            </p:cNvPr>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3" name="Google Shape;4172;p48">
              <a:extLst>
                <a:ext uri="{FF2B5EF4-FFF2-40B4-BE49-F238E27FC236}">
                  <a16:creationId xmlns:a16="http://schemas.microsoft.com/office/drawing/2014/main" id="{0402C60D-0940-C14D-BEFE-748111F79D87}"/>
                </a:ext>
              </a:extLst>
            </p:cNvPr>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4" name="Google Shape;4173;p48">
              <a:extLst>
                <a:ext uri="{FF2B5EF4-FFF2-40B4-BE49-F238E27FC236}">
                  <a16:creationId xmlns:a16="http://schemas.microsoft.com/office/drawing/2014/main" id="{3616B9F3-E4E9-0A44-99DE-75F5CDD37354}"/>
                </a:ext>
              </a:extLst>
            </p:cNvPr>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 name="Google Shape;4174;p48">
              <a:extLst>
                <a:ext uri="{FF2B5EF4-FFF2-40B4-BE49-F238E27FC236}">
                  <a16:creationId xmlns:a16="http://schemas.microsoft.com/office/drawing/2014/main" id="{EFE6AF67-4F14-DA49-ADC9-35856AEF30F5}"/>
                </a:ext>
              </a:extLst>
            </p:cNvPr>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 name="Google Shape;4175;p48">
              <a:extLst>
                <a:ext uri="{FF2B5EF4-FFF2-40B4-BE49-F238E27FC236}">
                  <a16:creationId xmlns:a16="http://schemas.microsoft.com/office/drawing/2014/main" id="{9FCCE942-45C9-724F-80D8-F54A43E00EAD}"/>
                </a:ext>
              </a:extLst>
            </p:cNvPr>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7" name="Google Shape;4176;p48">
              <a:extLst>
                <a:ext uri="{FF2B5EF4-FFF2-40B4-BE49-F238E27FC236}">
                  <a16:creationId xmlns:a16="http://schemas.microsoft.com/office/drawing/2014/main" id="{CD8E784C-D92E-5941-943B-7B2656870A02}"/>
                </a:ext>
              </a:extLst>
            </p:cNvPr>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8" name="Google Shape;4177;p48">
              <a:extLst>
                <a:ext uri="{FF2B5EF4-FFF2-40B4-BE49-F238E27FC236}">
                  <a16:creationId xmlns:a16="http://schemas.microsoft.com/office/drawing/2014/main" id="{EAC7CCFC-B99F-AE47-83AD-A5CD7236E329}"/>
                </a:ext>
              </a:extLst>
            </p:cNvPr>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9" name="Google Shape;4178;p48">
              <a:extLst>
                <a:ext uri="{FF2B5EF4-FFF2-40B4-BE49-F238E27FC236}">
                  <a16:creationId xmlns:a16="http://schemas.microsoft.com/office/drawing/2014/main" id="{8EC2D1D9-989F-C647-9A90-E9420DDCD5D5}"/>
                </a:ext>
              </a:extLst>
            </p:cNvPr>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0" name="Google Shape;4179;p48">
              <a:extLst>
                <a:ext uri="{FF2B5EF4-FFF2-40B4-BE49-F238E27FC236}">
                  <a16:creationId xmlns:a16="http://schemas.microsoft.com/office/drawing/2014/main" id="{DF57C302-60AF-B644-85FE-7E10934F70AD}"/>
                </a:ext>
              </a:extLst>
            </p:cNvPr>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1" name="Google Shape;4180;p48">
              <a:extLst>
                <a:ext uri="{FF2B5EF4-FFF2-40B4-BE49-F238E27FC236}">
                  <a16:creationId xmlns:a16="http://schemas.microsoft.com/office/drawing/2014/main" id="{CA6655EC-FC80-9D41-BF63-2C7E26E1BFBE}"/>
                </a:ext>
              </a:extLst>
            </p:cNvPr>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2" name="Google Shape;4181;p48">
              <a:extLst>
                <a:ext uri="{FF2B5EF4-FFF2-40B4-BE49-F238E27FC236}">
                  <a16:creationId xmlns:a16="http://schemas.microsoft.com/office/drawing/2014/main" id="{9C41330C-073C-2F48-82F5-5F552CA0D131}"/>
                </a:ext>
              </a:extLst>
            </p:cNvPr>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3" name="Google Shape;4182;p48">
              <a:extLst>
                <a:ext uri="{FF2B5EF4-FFF2-40B4-BE49-F238E27FC236}">
                  <a16:creationId xmlns:a16="http://schemas.microsoft.com/office/drawing/2014/main" id="{3887D5B1-2B45-9D40-83F4-84CE3CCBFF93}"/>
                </a:ext>
              </a:extLst>
            </p:cNvPr>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4" name="Google Shape;4183;p48">
              <a:extLst>
                <a:ext uri="{FF2B5EF4-FFF2-40B4-BE49-F238E27FC236}">
                  <a16:creationId xmlns:a16="http://schemas.microsoft.com/office/drawing/2014/main" id="{ECEAF4D5-3211-6D4D-92AA-6E25D0F8B612}"/>
                </a:ext>
              </a:extLst>
            </p:cNvPr>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5" name="Google Shape;4184;p48">
              <a:extLst>
                <a:ext uri="{FF2B5EF4-FFF2-40B4-BE49-F238E27FC236}">
                  <a16:creationId xmlns:a16="http://schemas.microsoft.com/office/drawing/2014/main" id="{70B5B84D-20D0-8E47-9813-A7EB71F3F599}"/>
                </a:ext>
              </a:extLst>
            </p:cNvPr>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6" name="Google Shape;4185;p48">
              <a:extLst>
                <a:ext uri="{FF2B5EF4-FFF2-40B4-BE49-F238E27FC236}">
                  <a16:creationId xmlns:a16="http://schemas.microsoft.com/office/drawing/2014/main" id="{25A91337-637D-1146-B562-3D0D52BFE828}"/>
                </a:ext>
              </a:extLst>
            </p:cNvPr>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7" name="Google Shape;4186;p48">
              <a:extLst>
                <a:ext uri="{FF2B5EF4-FFF2-40B4-BE49-F238E27FC236}">
                  <a16:creationId xmlns:a16="http://schemas.microsoft.com/office/drawing/2014/main" id="{F414A170-506C-0D41-B2EB-8A3DF1A4A112}"/>
                </a:ext>
              </a:extLst>
            </p:cNvPr>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8" name="Google Shape;4187;p48">
              <a:extLst>
                <a:ext uri="{FF2B5EF4-FFF2-40B4-BE49-F238E27FC236}">
                  <a16:creationId xmlns:a16="http://schemas.microsoft.com/office/drawing/2014/main" id="{29DAB5EA-C12A-804C-9103-A2008402326E}"/>
                </a:ext>
              </a:extLst>
            </p:cNvPr>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9" name="Google Shape;4188;p48">
              <a:extLst>
                <a:ext uri="{FF2B5EF4-FFF2-40B4-BE49-F238E27FC236}">
                  <a16:creationId xmlns:a16="http://schemas.microsoft.com/office/drawing/2014/main" id="{96A60670-A0C7-D943-8F3B-EF1B3900414E}"/>
                </a:ext>
              </a:extLst>
            </p:cNvPr>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0" name="Google Shape;4189;p48">
              <a:extLst>
                <a:ext uri="{FF2B5EF4-FFF2-40B4-BE49-F238E27FC236}">
                  <a16:creationId xmlns:a16="http://schemas.microsoft.com/office/drawing/2014/main" id="{3431F00B-D591-2A4D-9065-90735643DD2B}"/>
                </a:ext>
              </a:extLst>
            </p:cNvPr>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1" name="Google Shape;4190;p48">
              <a:extLst>
                <a:ext uri="{FF2B5EF4-FFF2-40B4-BE49-F238E27FC236}">
                  <a16:creationId xmlns:a16="http://schemas.microsoft.com/office/drawing/2014/main" id="{8D53572A-57B4-3F49-988F-1AD139CD09BC}"/>
                </a:ext>
              </a:extLst>
            </p:cNvPr>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2" name="Google Shape;4191;p48">
              <a:extLst>
                <a:ext uri="{FF2B5EF4-FFF2-40B4-BE49-F238E27FC236}">
                  <a16:creationId xmlns:a16="http://schemas.microsoft.com/office/drawing/2014/main" id="{4C9AD67F-57D3-CA40-A4B8-37DC30091B2F}"/>
                </a:ext>
              </a:extLst>
            </p:cNvPr>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3" name="Google Shape;4192;p48">
              <a:extLst>
                <a:ext uri="{FF2B5EF4-FFF2-40B4-BE49-F238E27FC236}">
                  <a16:creationId xmlns:a16="http://schemas.microsoft.com/office/drawing/2014/main" id="{F9E3E6DD-E4F9-A441-851D-0F197B933D74}"/>
                </a:ext>
              </a:extLst>
            </p:cNvPr>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4" name="Google Shape;4193;p48">
              <a:extLst>
                <a:ext uri="{FF2B5EF4-FFF2-40B4-BE49-F238E27FC236}">
                  <a16:creationId xmlns:a16="http://schemas.microsoft.com/office/drawing/2014/main" id="{97EB3A5D-5F5C-DF4B-ABA7-B2A5AB3E6914}"/>
                </a:ext>
              </a:extLst>
            </p:cNvPr>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5" name="Google Shape;4194;p48">
              <a:extLst>
                <a:ext uri="{FF2B5EF4-FFF2-40B4-BE49-F238E27FC236}">
                  <a16:creationId xmlns:a16="http://schemas.microsoft.com/office/drawing/2014/main" id="{5904D76E-277B-444A-9F37-337A5BDEE6E3}"/>
                </a:ext>
              </a:extLst>
            </p:cNvPr>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126" name="Google Shape;4195;p48">
              <a:extLst>
                <a:ext uri="{FF2B5EF4-FFF2-40B4-BE49-F238E27FC236}">
                  <a16:creationId xmlns:a16="http://schemas.microsoft.com/office/drawing/2014/main" id="{26CAC46B-3CA3-2841-8A64-2C450DEE77EE}"/>
                </a:ext>
              </a:extLst>
            </p:cNvPr>
            <p:cNvGrpSpPr/>
            <p:nvPr/>
          </p:nvGrpSpPr>
          <p:grpSpPr>
            <a:xfrm flipH="1">
              <a:off x="2865273" y="3434801"/>
              <a:ext cx="598186" cy="1340314"/>
              <a:chOff x="4210728" y="4525714"/>
              <a:chExt cx="546438" cy="1224366"/>
            </a:xfrm>
          </p:grpSpPr>
          <p:sp>
            <p:nvSpPr>
              <p:cNvPr id="127" name="Google Shape;4196;p48">
                <a:extLst>
                  <a:ext uri="{FF2B5EF4-FFF2-40B4-BE49-F238E27FC236}">
                    <a16:creationId xmlns:a16="http://schemas.microsoft.com/office/drawing/2014/main" id="{869A445B-7092-B44F-961A-46E417B104C5}"/>
                  </a:ext>
                </a:extLst>
              </p:cNvPr>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8" name="Google Shape;4197;p48">
                <a:extLst>
                  <a:ext uri="{FF2B5EF4-FFF2-40B4-BE49-F238E27FC236}">
                    <a16:creationId xmlns:a16="http://schemas.microsoft.com/office/drawing/2014/main" id="{BD84637A-4D6E-B24D-A53F-BE04D0308256}"/>
                  </a:ext>
                </a:extLst>
              </p:cNvPr>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9" name="Google Shape;4198;p48">
                <a:extLst>
                  <a:ext uri="{FF2B5EF4-FFF2-40B4-BE49-F238E27FC236}">
                    <a16:creationId xmlns:a16="http://schemas.microsoft.com/office/drawing/2014/main" id="{10981F8C-A14D-814A-BCCD-D14F25D944BC}"/>
                  </a:ext>
                </a:extLst>
              </p:cNvPr>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0" name="Google Shape;4199;p48">
                <a:extLst>
                  <a:ext uri="{FF2B5EF4-FFF2-40B4-BE49-F238E27FC236}">
                    <a16:creationId xmlns:a16="http://schemas.microsoft.com/office/drawing/2014/main" id="{36380A5E-E898-AD46-B385-12B507FA9A6C}"/>
                  </a:ext>
                </a:extLst>
              </p:cNvPr>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1" name="Google Shape;4200;p48">
                <a:extLst>
                  <a:ext uri="{FF2B5EF4-FFF2-40B4-BE49-F238E27FC236}">
                    <a16:creationId xmlns:a16="http://schemas.microsoft.com/office/drawing/2014/main" id="{CB09E96C-02E4-2A46-928F-5E0DF7091290}"/>
                  </a:ext>
                </a:extLst>
              </p:cNvPr>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2" name="Google Shape;4201;p48">
                <a:extLst>
                  <a:ext uri="{FF2B5EF4-FFF2-40B4-BE49-F238E27FC236}">
                    <a16:creationId xmlns:a16="http://schemas.microsoft.com/office/drawing/2014/main" id="{9B728901-CE51-C546-A5E3-65AE02A6F16F}"/>
                  </a:ext>
                </a:extLst>
              </p:cNvPr>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3" name="Google Shape;4202;p48">
                <a:extLst>
                  <a:ext uri="{FF2B5EF4-FFF2-40B4-BE49-F238E27FC236}">
                    <a16:creationId xmlns:a16="http://schemas.microsoft.com/office/drawing/2014/main" id="{2448BEB0-D578-2544-9074-84DBA6D6D040}"/>
                  </a:ext>
                </a:extLst>
              </p:cNvPr>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4" name="Google Shape;4203;p48">
                <a:extLst>
                  <a:ext uri="{FF2B5EF4-FFF2-40B4-BE49-F238E27FC236}">
                    <a16:creationId xmlns:a16="http://schemas.microsoft.com/office/drawing/2014/main" id="{B42A1EE6-8165-704E-B06B-1547535664E0}"/>
                  </a:ext>
                </a:extLst>
              </p:cNvPr>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5" name="Google Shape;4204;p48">
                <a:extLst>
                  <a:ext uri="{FF2B5EF4-FFF2-40B4-BE49-F238E27FC236}">
                    <a16:creationId xmlns:a16="http://schemas.microsoft.com/office/drawing/2014/main" id="{EBB42E28-988B-D440-980A-09AD13D45D18}"/>
                  </a:ext>
                </a:extLst>
              </p:cNvPr>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6" name="Google Shape;4205;p48">
                <a:extLst>
                  <a:ext uri="{FF2B5EF4-FFF2-40B4-BE49-F238E27FC236}">
                    <a16:creationId xmlns:a16="http://schemas.microsoft.com/office/drawing/2014/main" id="{9B37B290-9B88-4441-B173-95FD17469CF1}"/>
                  </a:ext>
                </a:extLst>
              </p:cNvPr>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7" name="Google Shape;4206;p48">
                <a:extLst>
                  <a:ext uri="{FF2B5EF4-FFF2-40B4-BE49-F238E27FC236}">
                    <a16:creationId xmlns:a16="http://schemas.microsoft.com/office/drawing/2014/main" id="{C8DFD77C-8BD7-7A4B-BD32-2719D7C125BE}"/>
                  </a:ext>
                </a:extLst>
              </p:cNvPr>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8" name="Google Shape;4207;p48">
                <a:extLst>
                  <a:ext uri="{FF2B5EF4-FFF2-40B4-BE49-F238E27FC236}">
                    <a16:creationId xmlns:a16="http://schemas.microsoft.com/office/drawing/2014/main" id="{0362D2D6-96D7-AE4E-9C2B-FAF8B987F878}"/>
                  </a:ext>
                </a:extLst>
              </p:cNvPr>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9" name="Google Shape;4208;p48">
                <a:extLst>
                  <a:ext uri="{FF2B5EF4-FFF2-40B4-BE49-F238E27FC236}">
                    <a16:creationId xmlns:a16="http://schemas.microsoft.com/office/drawing/2014/main" id="{5D3F73B8-A789-3B42-BCC2-5F32FE0DC08D}"/>
                  </a:ext>
                </a:extLst>
              </p:cNvPr>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255723" y="1146248"/>
            <a:ext cx="911450" cy="3539615"/>
          </a:xfrm>
          <a:prstGeom prst="rect">
            <a:avLst/>
          </a:prstGeom>
        </p:spPr>
        <p:txBody>
          <a:bodyPr spcFirstLastPara="1" vert="eaVert" wrap="square" lIns="0" tIns="0" rIns="0" bIns="0" anchor="t" anchorCtr="0">
            <a:noAutofit/>
          </a:bodyPr>
          <a:lstStyle/>
          <a:p>
            <a:pPr lvl="0">
              <a:lnSpc>
                <a:spcPct val="100000"/>
              </a:lnSpc>
            </a:pPr>
            <a:r>
              <a:rPr lang="en" sz="1600" dirty="0">
                <a:latin typeface="Microsoft JhengHei" panose="020B0604030504040204" pitchFamily="34" charset="-120"/>
                <a:ea typeface="Microsoft JhengHei" panose="020B0604030504040204" pitchFamily="34" charset="-120"/>
              </a:rPr>
              <a:t>（以股債混合型基金為例）</a:t>
            </a:r>
            <a:br>
              <a:rPr lang="en" sz="1600" dirty="0">
                <a:latin typeface="Microsoft JhengHei" panose="020B0604030504040204" pitchFamily="34" charset="-120"/>
                <a:ea typeface="Microsoft JhengHei" panose="020B0604030504040204" pitchFamily="34" charset="-120"/>
              </a:rPr>
            </a:br>
            <a:r>
              <a:rPr lang="en" altLang="zh-TW" dirty="0">
                <a:latin typeface="Microsoft JhengHei" panose="020B0604030504040204" pitchFamily="34" charset="-120"/>
                <a:ea typeface="Microsoft JhengHei" panose="020B0604030504040204" pitchFamily="34" charset="-120"/>
              </a:rPr>
              <a:t>專案結果</a:t>
            </a: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4</a:t>
            </a:r>
            <a:endParaRPr dirty="0"/>
          </a:p>
        </p:txBody>
      </p:sp>
      <p:pic>
        <p:nvPicPr>
          <p:cNvPr id="147" name="MyPlot1">
            <a:extLst>
              <a:ext uri="{FF2B5EF4-FFF2-40B4-BE49-F238E27FC236}">
                <a16:creationId xmlns:a16="http://schemas.microsoft.com/office/drawing/2014/main" id="{00000000-0008-0000-0500-00000D000000}"/>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1415253" y="2870583"/>
            <a:ext cx="2991958" cy="1855863"/>
          </a:xfrm>
          <a:prstGeom prst="rect">
            <a:avLst/>
          </a:prstGeom>
        </p:spPr>
      </p:pic>
      <p:pic>
        <p:nvPicPr>
          <p:cNvPr id="148" name="MyPlot1">
            <a:extLst>
              <a:ext uri="{FF2B5EF4-FFF2-40B4-BE49-F238E27FC236}">
                <a16:creationId xmlns:a16="http://schemas.microsoft.com/office/drawing/2014/main" id="{00000000-0008-0000-0500-000004000000}"/>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5024378" y="2870583"/>
            <a:ext cx="2970711" cy="1837631"/>
          </a:xfrm>
          <a:prstGeom prst="rect">
            <a:avLst/>
          </a:prstGeom>
        </p:spPr>
      </p:pic>
      <p:sp>
        <p:nvSpPr>
          <p:cNvPr id="149" name="Google Shape;1171;p27">
            <a:extLst>
              <a:ext uri="{FF2B5EF4-FFF2-40B4-BE49-F238E27FC236}">
                <a16:creationId xmlns:a16="http://schemas.microsoft.com/office/drawing/2014/main" id="{A34B7050-F150-D549-8AE3-5E0DC04F72B2}"/>
              </a:ext>
            </a:extLst>
          </p:cNvPr>
          <p:cNvSpPr txBox="1">
            <a:spLocks/>
          </p:cNvSpPr>
          <p:nvPr/>
        </p:nvSpPr>
        <p:spPr>
          <a:xfrm>
            <a:off x="1525636" y="4636750"/>
            <a:ext cx="2771192" cy="4632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Font typeface="Barlow Light"/>
              <a:buNone/>
            </a:pPr>
            <a:r>
              <a:rPr lang="en" sz="1800" dirty="0">
                <a:latin typeface="Microsoft JhengHei" panose="020B0604030504040204" pitchFamily="34" charset="-120"/>
                <a:ea typeface="Microsoft JhengHei" panose="020B0604030504040204" pitchFamily="34" charset="-120"/>
              </a:rPr>
              <a:t>機器學習挑選基金</a:t>
            </a:r>
          </a:p>
        </p:txBody>
      </p:sp>
      <p:sp>
        <p:nvSpPr>
          <p:cNvPr id="150" name="Google Shape;1171;p27">
            <a:extLst>
              <a:ext uri="{FF2B5EF4-FFF2-40B4-BE49-F238E27FC236}">
                <a16:creationId xmlns:a16="http://schemas.microsoft.com/office/drawing/2014/main" id="{D109ACD2-90AC-C440-8D03-870DC3474E0D}"/>
              </a:ext>
            </a:extLst>
          </p:cNvPr>
          <p:cNvSpPr txBox="1">
            <a:spLocks/>
          </p:cNvSpPr>
          <p:nvPr/>
        </p:nvSpPr>
        <p:spPr>
          <a:xfrm>
            <a:off x="5124137" y="4642150"/>
            <a:ext cx="2771192" cy="4632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Font typeface="Barlow Light"/>
              <a:buNone/>
            </a:pPr>
            <a:r>
              <a:rPr lang="en" sz="1800" dirty="0">
                <a:latin typeface="Microsoft JhengHei" panose="020B0604030504040204" pitchFamily="34" charset="-120"/>
                <a:ea typeface="Microsoft JhengHei" panose="020B0604030504040204" pitchFamily="34" charset="-120"/>
              </a:rPr>
              <a:t>傳統</a:t>
            </a:r>
            <a:r>
              <a:rPr lang="zh-TW" altLang="en-US" sz="1800" dirty="0">
                <a:latin typeface="Microsoft JhengHei" panose="020B0604030504040204" pitchFamily="34" charset="-120"/>
                <a:ea typeface="Microsoft JhengHei" panose="020B0604030504040204" pitchFamily="34" charset="-120"/>
              </a:rPr>
              <a:t>法則</a:t>
            </a:r>
            <a:r>
              <a:rPr lang="en" sz="1800" dirty="0">
                <a:latin typeface="Microsoft JhengHei" panose="020B0604030504040204" pitchFamily="34" charset="-120"/>
                <a:ea typeface="Microsoft JhengHei" panose="020B0604030504040204" pitchFamily="34" charset="-120"/>
              </a:rPr>
              <a:t>挑選基金</a:t>
            </a:r>
          </a:p>
        </p:txBody>
      </p:sp>
      <p:sp>
        <p:nvSpPr>
          <p:cNvPr id="152" name="文字版面配置區 2">
            <a:extLst>
              <a:ext uri="{FF2B5EF4-FFF2-40B4-BE49-F238E27FC236}">
                <a16:creationId xmlns:a16="http://schemas.microsoft.com/office/drawing/2014/main" id="{898B49EA-77F9-5347-B120-71A9C8B7B383}"/>
              </a:ext>
            </a:extLst>
          </p:cNvPr>
          <p:cNvSpPr txBox="1">
            <a:spLocks/>
          </p:cNvSpPr>
          <p:nvPr/>
        </p:nvSpPr>
        <p:spPr>
          <a:xfrm>
            <a:off x="1415253" y="1229327"/>
            <a:ext cx="3520353" cy="92063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r>
              <a:rPr lang="zh-TW" altLang="en-US" sz="1600" dirty="0">
                <a:latin typeface="微軟正黑體" panose="020B0604030504040204" pitchFamily="34" charset="-120"/>
                <a:ea typeface="微軟正黑體" panose="020B0604030504040204" pitchFamily="34" charset="-120"/>
              </a:rPr>
              <a:t>機器學習 基金累積報酬：</a:t>
            </a:r>
            <a:r>
              <a:rPr lang="en-US" altLang="zh-TW" sz="1600" dirty="0">
                <a:solidFill>
                  <a:srgbClr val="FF0000"/>
                </a:solidFill>
                <a:latin typeface="微軟正黑體" panose="020B0604030504040204" pitchFamily="34" charset="-120"/>
                <a:ea typeface="微軟正黑體" panose="020B0604030504040204" pitchFamily="34" charset="-120"/>
              </a:rPr>
              <a:t>5.24%</a:t>
            </a:r>
          </a:p>
          <a:p>
            <a:r>
              <a:rPr lang="zh-TW" altLang="en-US" sz="1600" dirty="0">
                <a:latin typeface="微軟正黑體" panose="020B0604030504040204" pitchFamily="34" charset="-120"/>
                <a:ea typeface="微軟正黑體" panose="020B0604030504040204" pitchFamily="34" charset="-120"/>
              </a:rPr>
              <a:t>傳統法則 基金累積報酬：</a:t>
            </a:r>
            <a:r>
              <a:rPr lang="en-US" altLang="zh-TW" sz="1600" dirty="0">
                <a:latin typeface="微軟正黑體" panose="020B0604030504040204" pitchFamily="34" charset="-120"/>
                <a:ea typeface="微軟正黑體" panose="020B0604030504040204" pitchFamily="34" charset="-120"/>
              </a:rPr>
              <a:t>-1.75%</a:t>
            </a:r>
          </a:p>
          <a:p>
            <a:r>
              <a:rPr lang="zh-TW" altLang="en-US" sz="1600" dirty="0">
                <a:latin typeface="微軟正黑體" panose="020B0604030504040204" pitchFamily="34" charset="-120"/>
                <a:ea typeface="微軟正黑體" panose="020B0604030504040204" pitchFamily="34" charset="-120"/>
              </a:rPr>
              <a:t>該類基金 平均累積報酬：</a:t>
            </a:r>
            <a:r>
              <a:rPr lang="en-US" altLang="zh-TW" sz="1600" dirty="0">
                <a:latin typeface="微軟正黑體" panose="020B0604030504040204" pitchFamily="34" charset="-120"/>
                <a:ea typeface="微軟正黑體" panose="020B0604030504040204" pitchFamily="34" charset="-120"/>
              </a:rPr>
              <a:t>1.55%</a:t>
            </a:r>
            <a:endParaRPr lang="zh-TW" altLang="en-US" sz="1600" dirty="0">
              <a:latin typeface="微軟正黑體" panose="020B0604030504040204" pitchFamily="34" charset="-120"/>
              <a:ea typeface="微軟正黑體" panose="020B0604030504040204" pitchFamily="34" charset="-120"/>
            </a:endParaRPr>
          </a:p>
        </p:txBody>
      </p:sp>
      <p:graphicFrame>
        <p:nvGraphicFramePr>
          <p:cNvPr id="12" name="表格 11">
            <a:extLst>
              <a:ext uri="{FF2B5EF4-FFF2-40B4-BE49-F238E27FC236}">
                <a16:creationId xmlns:a16="http://schemas.microsoft.com/office/drawing/2014/main" id="{8E62E268-00AD-554B-8DC7-6D65C9FDAE70}"/>
              </a:ext>
            </a:extLst>
          </p:cNvPr>
          <p:cNvGraphicFramePr>
            <a:graphicFrameLocks noGrp="1"/>
          </p:cNvGraphicFramePr>
          <p:nvPr>
            <p:extLst>
              <p:ext uri="{D42A27DB-BD31-4B8C-83A1-F6EECF244321}">
                <p14:modId xmlns:p14="http://schemas.microsoft.com/office/powerpoint/2010/main" val="666135428"/>
              </p:ext>
            </p:extLst>
          </p:nvPr>
        </p:nvGraphicFramePr>
        <p:xfrm>
          <a:off x="4935606" y="1229327"/>
          <a:ext cx="3389586" cy="1397000"/>
        </p:xfrm>
        <a:graphic>
          <a:graphicData uri="http://schemas.openxmlformats.org/drawingml/2006/table">
            <a:tbl>
              <a:tblPr>
                <a:tableStyleId>{B301B821-A1FF-4177-AEE7-76D212191A09}</a:tableStyleId>
              </a:tblPr>
              <a:tblGrid>
                <a:gridCol w="3389586">
                  <a:extLst>
                    <a:ext uri="{9D8B030D-6E8A-4147-A177-3AD203B41FA5}">
                      <a16:colId xmlns:a16="http://schemas.microsoft.com/office/drawing/2014/main" val="1217910984"/>
                    </a:ext>
                  </a:extLst>
                </a:gridCol>
              </a:tblGrid>
              <a:tr h="279400">
                <a:tc>
                  <a:txBody>
                    <a:bodyPr/>
                    <a:lstStyle/>
                    <a:p>
                      <a:pPr algn="l" fontAlgn="ctr"/>
                      <a:r>
                        <a:rPr lang="zh-TW" altLang="en-US" sz="1200" u="none" strike="noStrike" dirty="0">
                          <a:effectLst/>
                          <a:latin typeface="微軟正黑體" panose="020B0604030504040204" pitchFamily="34" charset="-120"/>
                          <a:ea typeface="微軟正黑體" panose="020B0604030504040204" pitchFamily="34" charset="-120"/>
                        </a:rPr>
                        <a:t> 法盛盧米斯塞勒斯全球機會債券基金 </a:t>
                      </a:r>
                      <a:r>
                        <a:rPr lang="en-US" altLang="zh-TW" sz="1200" u="none" strike="noStrike" dirty="0">
                          <a:effectLst/>
                          <a:latin typeface="微軟正黑體" panose="020B0604030504040204" pitchFamily="34" charset="-120"/>
                          <a:ea typeface="微軟正黑體" panose="020B0604030504040204" pitchFamily="34" charset="-120"/>
                        </a:rPr>
                        <a:t>(</a:t>
                      </a:r>
                      <a:r>
                        <a:rPr lang="zh-TW" altLang="en-US" sz="1200" u="none" strike="noStrike" dirty="0">
                          <a:effectLst/>
                          <a:latin typeface="微軟正黑體" panose="020B0604030504040204" pitchFamily="34" charset="-120"/>
                          <a:ea typeface="微軟正黑體" panose="020B0604030504040204" pitchFamily="34" charset="-120"/>
                        </a:rPr>
                        <a:t>配息</a:t>
                      </a:r>
                      <a:r>
                        <a:rPr lang="en-US" altLang="zh-TW" sz="1200" u="none" strike="noStrike" dirty="0">
                          <a:effectLst/>
                          <a:latin typeface="微軟正黑體" panose="020B0604030504040204" pitchFamily="34" charset="-120"/>
                          <a:ea typeface="微軟正黑體" panose="020B0604030504040204" pitchFamily="34" charset="-120"/>
                        </a:rPr>
                        <a:t>)</a:t>
                      </a:r>
                      <a:endParaRPr lang="en-US" altLang="zh-TW" sz="12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525" marR="9525" marT="952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1184160912"/>
                  </a:ext>
                </a:extLst>
              </a:tr>
              <a:tr h="279400">
                <a:tc>
                  <a:txBody>
                    <a:bodyPr/>
                    <a:lstStyle/>
                    <a:p>
                      <a:pPr algn="l" fontAlgn="ctr"/>
                      <a:r>
                        <a:rPr lang="zh-TW" altLang="en-US" sz="1200" u="none" strike="noStrike" dirty="0">
                          <a:effectLst/>
                          <a:latin typeface="微軟正黑體" panose="020B0604030504040204" pitchFamily="34" charset="-120"/>
                          <a:ea typeface="微軟正黑體" panose="020B0604030504040204" pitchFamily="34" charset="-120"/>
                        </a:rPr>
                        <a:t> 施羅德環球企業債券 </a:t>
                      </a:r>
                      <a:r>
                        <a:rPr lang="en" sz="1200" u="none" strike="noStrike" dirty="0">
                          <a:effectLst/>
                          <a:latin typeface="微軟正黑體" panose="020B0604030504040204" pitchFamily="34" charset="-120"/>
                          <a:ea typeface="微軟正黑體" panose="020B0604030504040204" pitchFamily="34" charset="-120"/>
                        </a:rPr>
                        <a:t>A1</a:t>
                      </a:r>
                      <a:r>
                        <a:rPr lang="zh-TW" altLang="en-US" sz="1200" u="none" strike="noStrike" dirty="0">
                          <a:effectLst/>
                          <a:latin typeface="微軟正黑體" panose="020B0604030504040204" pitchFamily="34" charset="-120"/>
                          <a:ea typeface="微軟正黑體" panose="020B0604030504040204" pitchFamily="34" charset="-120"/>
                        </a:rPr>
                        <a:t> 月配浮動 </a:t>
                      </a:r>
                      <a:r>
                        <a:rPr lang="en-US" altLang="zh-TW" sz="1200" u="none" strike="noStrike" dirty="0">
                          <a:effectLst/>
                          <a:latin typeface="微軟正黑體" panose="020B0604030504040204" pitchFamily="34" charset="-120"/>
                          <a:ea typeface="微軟正黑體" panose="020B0604030504040204" pitchFamily="34" charset="-120"/>
                        </a:rPr>
                        <a:t>(</a:t>
                      </a:r>
                      <a:r>
                        <a:rPr lang="zh-TW" altLang="en-US" sz="1200" u="none" strike="noStrike" dirty="0">
                          <a:effectLst/>
                          <a:latin typeface="微軟正黑體" panose="020B0604030504040204" pitchFamily="34" charset="-120"/>
                          <a:ea typeface="微軟正黑體" panose="020B0604030504040204" pitchFamily="34" charset="-120"/>
                        </a:rPr>
                        <a:t>美元</a:t>
                      </a:r>
                      <a:r>
                        <a:rPr lang="en-US" altLang="zh-TW" sz="1200" u="none" strike="noStrike" dirty="0">
                          <a:effectLst/>
                          <a:latin typeface="微軟正黑體" panose="020B0604030504040204" pitchFamily="34" charset="-120"/>
                          <a:ea typeface="微軟正黑體" panose="020B0604030504040204" pitchFamily="34" charset="-120"/>
                        </a:rPr>
                        <a:t>)</a:t>
                      </a:r>
                      <a:endParaRPr lang="en-US" altLang="zh-TW" sz="12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525" marR="9525" marT="952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2546145384"/>
                  </a:ext>
                </a:extLst>
              </a:tr>
              <a:tr h="279400">
                <a:tc>
                  <a:txBody>
                    <a:bodyPr/>
                    <a:lstStyle/>
                    <a:p>
                      <a:pPr algn="l" fontAlgn="ctr"/>
                      <a:r>
                        <a:rPr lang="zh-TW" altLang="en-US" sz="1200" u="none" strike="noStrike" dirty="0">
                          <a:effectLst/>
                          <a:latin typeface="微軟正黑體" panose="020B0604030504040204" pitchFamily="34" charset="-120"/>
                          <a:ea typeface="微軟正黑體" panose="020B0604030504040204" pitchFamily="34" charset="-120"/>
                        </a:rPr>
                        <a:t> 聯博房貸收益基金 </a:t>
                      </a:r>
                      <a:r>
                        <a:rPr lang="en" sz="1200" u="none" strike="noStrike" dirty="0">
                          <a:effectLst/>
                          <a:latin typeface="微軟正黑體" panose="020B0604030504040204" pitchFamily="34" charset="-120"/>
                          <a:ea typeface="微軟正黑體" panose="020B0604030504040204" pitchFamily="34" charset="-120"/>
                        </a:rPr>
                        <a:t>AX</a:t>
                      </a:r>
                      <a:r>
                        <a:rPr lang="zh-TW" altLang="en-US" sz="1200" u="none" strike="noStrike" dirty="0">
                          <a:effectLst/>
                          <a:latin typeface="微軟正黑體" panose="020B0604030504040204" pitchFamily="34" charset="-120"/>
                          <a:ea typeface="微軟正黑體" panose="020B0604030504040204" pitchFamily="34" charset="-120"/>
                        </a:rPr>
                        <a:t> 股</a:t>
                      </a:r>
                      <a:endParaRPr lang="zh-TW" altLang="en-US" sz="12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525" marR="9525" marT="952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1888588195"/>
                  </a:ext>
                </a:extLst>
              </a:tr>
              <a:tr h="279400">
                <a:tc>
                  <a:txBody>
                    <a:bodyPr/>
                    <a:lstStyle/>
                    <a:p>
                      <a:pPr algn="l" fontAlgn="ctr"/>
                      <a:r>
                        <a:rPr lang="zh-TW" altLang="en-US" sz="1200" u="none" strike="noStrike" dirty="0">
                          <a:effectLst/>
                          <a:latin typeface="微軟正黑體" panose="020B0604030504040204" pitchFamily="34" charset="-120"/>
                          <a:ea typeface="微軟正黑體" panose="020B0604030504040204" pitchFamily="34" charset="-120"/>
                        </a:rPr>
                        <a:t> 聯博房貸收益基金 </a:t>
                      </a:r>
                      <a:r>
                        <a:rPr lang="en" sz="1200" u="none" strike="noStrike" dirty="0">
                          <a:effectLst/>
                          <a:latin typeface="微軟正黑體" panose="020B0604030504040204" pitchFamily="34" charset="-120"/>
                          <a:ea typeface="微軟正黑體" panose="020B0604030504040204" pitchFamily="34" charset="-120"/>
                        </a:rPr>
                        <a:t>A2X</a:t>
                      </a:r>
                      <a:r>
                        <a:rPr lang="zh-TW" altLang="en-US" sz="1200" u="none" strike="noStrike" dirty="0">
                          <a:effectLst/>
                          <a:latin typeface="微軟正黑體" panose="020B0604030504040204" pitchFamily="34" charset="-120"/>
                          <a:ea typeface="微軟正黑體" panose="020B0604030504040204" pitchFamily="34" charset="-120"/>
                        </a:rPr>
                        <a:t> 股</a:t>
                      </a:r>
                      <a:endParaRPr lang="zh-TW" altLang="en-US" sz="12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525" marR="9525" marT="952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lnB w="3175" cap="flat" cmpd="sng" algn="ctr">
                      <a:solidFill>
                        <a:schemeClr val="accent1">
                          <a:lumMod val="60000"/>
                          <a:lumOff val="40000"/>
                        </a:schemeClr>
                      </a:solidFill>
                      <a:prstDash val="solid"/>
                      <a:round/>
                      <a:headEnd type="none" w="med" len="med"/>
                      <a:tailEnd type="none" w="med" len="med"/>
                    </a:lnB>
                  </a:tcPr>
                </a:tc>
                <a:extLst>
                  <a:ext uri="{0D108BD9-81ED-4DB2-BD59-A6C34878D82A}">
                    <a16:rowId xmlns:a16="http://schemas.microsoft.com/office/drawing/2014/main" val="3815041523"/>
                  </a:ext>
                </a:extLst>
              </a:tr>
              <a:tr h="279400">
                <a:tc>
                  <a:txBody>
                    <a:bodyPr/>
                    <a:lstStyle/>
                    <a:p>
                      <a:pPr algn="l" fontAlgn="ctr"/>
                      <a:r>
                        <a:rPr lang="zh-TW" altLang="en-US" sz="1200" u="none" strike="noStrike" dirty="0">
                          <a:effectLst/>
                          <a:latin typeface="微軟正黑體" panose="020B0604030504040204" pitchFamily="34" charset="-120"/>
                          <a:ea typeface="微軟正黑體" panose="020B0604030504040204" pitchFamily="34" charset="-120"/>
                        </a:rPr>
                        <a:t> 聯博房貸收益基金 </a:t>
                      </a:r>
                      <a:r>
                        <a:rPr lang="en" sz="1200" u="none" strike="noStrike" dirty="0">
                          <a:effectLst/>
                          <a:latin typeface="微軟正黑體" panose="020B0604030504040204" pitchFamily="34" charset="-120"/>
                          <a:ea typeface="微軟正黑體" panose="020B0604030504040204" pitchFamily="34" charset="-120"/>
                        </a:rPr>
                        <a:t>B2X</a:t>
                      </a:r>
                      <a:r>
                        <a:rPr lang="zh-TW" altLang="en-US" sz="1200" u="none" strike="noStrike" dirty="0">
                          <a:effectLst/>
                          <a:latin typeface="微軟正黑體" panose="020B0604030504040204" pitchFamily="34" charset="-120"/>
                          <a:ea typeface="微軟正黑體" panose="020B0604030504040204" pitchFamily="34" charset="-120"/>
                        </a:rPr>
                        <a:t> 股</a:t>
                      </a:r>
                      <a:endParaRPr lang="zh-TW" altLang="en-US" sz="1200" b="0" i="0" u="none" strike="noStrike" dirty="0">
                        <a:solidFill>
                          <a:srgbClr val="000000"/>
                        </a:solidFill>
                        <a:effectLst/>
                        <a:latin typeface="微軟正黑體" panose="020B0604030504040204" pitchFamily="34" charset="-120"/>
                        <a:ea typeface="微軟正黑體" panose="020B0604030504040204" pitchFamily="34" charset="-120"/>
                      </a:endParaRPr>
                    </a:p>
                  </a:txBody>
                  <a:tcPr marL="9525" marR="9525" marT="9525" marB="0" anchor="ctr">
                    <a:lnL w="3175" cap="flat" cmpd="sng" algn="ctr">
                      <a:noFill/>
                      <a:prstDash val="solid"/>
                      <a:round/>
                      <a:headEnd type="none" w="med" len="med"/>
                      <a:tailEnd type="none" w="med" len="med"/>
                    </a:lnL>
                    <a:lnR w="3175" cap="flat" cmpd="sng" algn="ctr">
                      <a:solidFill>
                        <a:schemeClr val="tx2"/>
                      </a:solidFill>
                      <a:prstDash val="solid"/>
                      <a:round/>
                      <a:headEnd type="none" w="med" len="med"/>
                      <a:tailEnd type="none" w="med" len="med"/>
                    </a:lnR>
                    <a:lnT w="3175" cap="flat" cmpd="sng" algn="ctr">
                      <a:solidFill>
                        <a:schemeClr val="accent1">
                          <a:lumMod val="60000"/>
                          <a:lumOff val="40000"/>
                        </a:schemeClr>
                      </a:solidFill>
                      <a:prstDash val="solid"/>
                      <a:round/>
                      <a:headEnd type="none" w="med" len="med"/>
                      <a:tailEnd type="none" w="med" len="med"/>
                    </a:lnT>
                  </a:tcPr>
                </a:tc>
                <a:extLst>
                  <a:ext uri="{0D108BD9-81ED-4DB2-BD59-A6C34878D82A}">
                    <a16:rowId xmlns:a16="http://schemas.microsoft.com/office/drawing/2014/main" val="1147630383"/>
                  </a:ext>
                </a:extLst>
              </a:tr>
            </a:tbl>
          </a:graphicData>
        </a:graphic>
      </p:graphicFrame>
      <p:sp>
        <p:nvSpPr>
          <p:cNvPr id="15" name="矩形 14">
            <a:extLst>
              <a:ext uri="{FF2B5EF4-FFF2-40B4-BE49-F238E27FC236}">
                <a16:creationId xmlns:a16="http://schemas.microsoft.com/office/drawing/2014/main" id="{56A58E04-35D7-3843-AB8E-262E6FBCD9A2}"/>
              </a:ext>
            </a:extLst>
          </p:cNvPr>
          <p:cNvSpPr/>
          <p:nvPr/>
        </p:nvSpPr>
        <p:spPr>
          <a:xfrm>
            <a:off x="2203346" y="747603"/>
            <a:ext cx="1415772" cy="338554"/>
          </a:xfrm>
          <a:prstGeom prst="rect">
            <a:avLst/>
          </a:prstGeom>
        </p:spPr>
        <p:txBody>
          <a:bodyPr wrap="none">
            <a:spAutoFit/>
          </a:bodyPr>
          <a:lstStyle/>
          <a:p>
            <a:pPr algn="ctr"/>
            <a:r>
              <a:rPr lang="zh-TW" altLang="en-US" sz="1600" b="1" dirty="0">
                <a:latin typeface="Microsoft JhengHei" panose="020B0604030504040204" pitchFamily="34" charset="-120"/>
                <a:ea typeface="Microsoft JhengHei" panose="020B0604030504040204" pitchFamily="34" charset="-120"/>
              </a:rPr>
              <a:t>歷史回測結果</a:t>
            </a:r>
            <a:endParaRPr lang="zh-TW" altLang="en-US" sz="1600" b="1" dirty="0"/>
          </a:p>
        </p:txBody>
      </p:sp>
      <p:sp>
        <p:nvSpPr>
          <p:cNvPr id="165" name="矩形 164">
            <a:extLst>
              <a:ext uri="{FF2B5EF4-FFF2-40B4-BE49-F238E27FC236}">
                <a16:creationId xmlns:a16="http://schemas.microsoft.com/office/drawing/2014/main" id="{AC22DFCC-CC37-8F43-BCF1-3CE120C214FA}"/>
              </a:ext>
            </a:extLst>
          </p:cNvPr>
          <p:cNvSpPr/>
          <p:nvPr/>
        </p:nvSpPr>
        <p:spPr>
          <a:xfrm>
            <a:off x="5199559" y="747603"/>
            <a:ext cx="2861681" cy="338554"/>
          </a:xfrm>
          <a:prstGeom prst="rect">
            <a:avLst/>
          </a:prstGeom>
        </p:spPr>
        <p:txBody>
          <a:bodyPr wrap="none">
            <a:spAutoFit/>
          </a:bodyPr>
          <a:lstStyle/>
          <a:p>
            <a:pPr algn="ctr"/>
            <a:r>
              <a:rPr lang="zh-TW" altLang="en-US" sz="1600" b="1" dirty="0">
                <a:latin typeface="Microsoft JhengHei" panose="020B0604030504040204" pitchFamily="34" charset="-120"/>
                <a:ea typeface="Microsoft JhengHei" panose="020B0604030504040204" pitchFamily="34" charset="-120"/>
              </a:rPr>
              <a:t>未來標的挑選（</a:t>
            </a:r>
            <a:r>
              <a:rPr lang="en-US" altLang="zh-TW" sz="1600" b="1" dirty="0">
                <a:latin typeface="Microsoft JhengHei" panose="020B0604030504040204" pitchFamily="34" charset="-120"/>
                <a:ea typeface="Microsoft JhengHei" panose="020B0604030504040204" pitchFamily="34" charset="-120"/>
              </a:rPr>
              <a:t>2021/3/31</a:t>
            </a:r>
            <a:r>
              <a:rPr lang="zh-TW" altLang="en-US" sz="1600" b="1" dirty="0">
                <a:latin typeface="Microsoft JhengHei" panose="020B0604030504040204" pitchFamily="34" charset="-120"/>
                <a:ea typeface="Microsoft JhengHei" panose="020B0604030504040204" pitchFamily="34" charset="-120"/>
              </a:rPr>
              <a:t>）</a:t>
            </a:r>
            <a:endParaRPr lang="zh-TW" altLang="en-US" sz="1600" b="1"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332"/>
        <p:cNvGrpSpPr/>
        <p:nvPr/>
      </p:nvGrpSpPr>
      <p:grpSpPr>
        <a:xfrm>
          <a:off x="0" y="0"/>
          <a:ext cx="0" cy="0"/>
          <a:chOff x="0" y="0"/>
          <a:chExt cx="0" cy="0"/>
        </a:xfrm>
      </p:grpSpPr>
      <p:sp>
        <p:nvSpPr>
          <p:cNvPr id="2333" name="Google Shape;2333;p41"/>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工作分配</a:t>
            </a:r>
            <a:endParaRPr dirty="0">
              <a:latin typeface="微軟正黑體" panose="020B0604030504040204" pitchFamily="34" charset="-120"/>
              <a:ea typeface="微軟正黑體" panose="020B0604030504040204" pitchFamily="34" charset="-120"/>
            </a:endParaRPr>
          </a:p>
        </p:txBody>
      </p:sp>
      <p:sp>
        <p:nvSpPr>
          <p:cNvPr id="2334" name="Google Shape;2334;p4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40</a:t>
            </a:fld>
            <a:endParaRPr/>
          </a:p>
        </p:txBody>
      </p:sp>
      <p:sp>
        <p:nvSpPr>
          <p:cNvPr id="2335" name="Google Shape;2335;p41"/>
          <p:cNvSpPr/>
          <p:nvPr/>
        </p:nvSpPr>
        <p:spPr>
          <a:xfrm>
            <a:off x="484400" y="1363400"/>
            <a:ext cx="4012800" cy="1584600"/>
          </a:xfrm>
          <a:prstGeom prst="rect">
            <a:avLst/>
          </a:prstGeom>
          <a:solidFill>
            <a:schemeClr val="lt2"/>
          </a:solidFill>
          <a:ln>
            <a:noFill/>
          </a:ln>
        </p:spPr>
        <p:txBody>
          <a:bodyPr spcFirstLastPara="1" wrap="square" lIns="91425" tIns="91425" rIns="1371600" bIns="91425" anchor="t" anchorCtr="0">
            <a:noAutofit/>
          </a:bodyPr>
          <a:lstStyle/>
          <a:p>
            <a:pPr lvl="0"/>
            <a:r>
              <a:rPr lang="zh-TW" altLang="en-US" b="1" dirty="0">
                <a:solidFill>
                  <a:srgbClr val="007BB9"/>
                </a:solidFill>
                <a:latin typeface="微軟正黑體" panose="020B0604030504040204" pitchFamily="34" charset="-120"/>
                <a:ea typeface="微軟正黑體" panose="020B0604030504040204" pitchFamily="34" charset="-120"/>
                <a:cs typeface="Barlow"/>
                <a:sym typeface="Barlow"/>
              </a:rPr>
              <a:t>江祐宏</a:t>
            </a:r>
            <a:endParaRPr lang="en-US" altLang="zh-TW" b="1" dirty="0">
              <a:solidFill>
                <a:srgbClr val="007BB9"/>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資料前處理</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專案進度追蹤與會議紀錄</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機器學習 程式碼撰寫</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indent="-285750">
              <a:buFont typeface="Arial" panose="020B0604020202020204" pitchFamily="34" charset="0"/>
              <a:buChar char="•"/>
            </a:pPr>
            <a:r>
              <a:rPr lang="en-US" altLang="zh-TW" b="1" dirty="0">
                <a:solidFill>
                  <a:schemeClr val="dk1"/>
                </a:solidFill>
                <a:latin typeface="微軟正黑體" panose="020B0604030504040204" pitchFamily="34" charset="-120"/>
                <a:ea typeface="微軟正黑體" panose="020B0604030504040204" pitchFamily="34" charset="-120"/>
                <a:cs typeface="Barlow"/>
                <a:sym typeface="Barlow"/>
              </a:rPr>
              <a:t>Rule base</a:t>
            </a: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 策略程式碼撰寫</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indent="-285750">
              <a:buFont typeface="Arial" panose="020B0604020202020204" pitchFamily="34" charset="0"/>
              <a:buChar char="•"/>
            </a:pP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三分鐘動畫製作</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十五分鐘影片製作</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endParaRPr lang="zh-TW" altLang="en-US" b="1" dirty="0">
              <a:solidFill>
                <a:schemeClr val="dk1"/>
              </a:solidFill>
              <a:latin typeface="微軟正黑體" panose="020B0604030504040204" pitchFamily="34" charset="-120"/>
              <a:ea typeface="微軟正黑體" panose="020B0604030504040204" pitchFamily="34" charset="-120"/>
              <a:cs typeface="Barlow"/>
              <a:sym typeface="Barlow"/>
            </a:endParaRPr>
          </a:p>
        </p:txBody>
      </p:sp>
      <p:sp>
        <p:nvSpPr>
          <p:cNvPr id="16" name="Google Shape;2335;p41"/>
          <p:cNvSpPr/>
          <p:nvPr/>
        </p:nvSpPr>
        <p:spPr>
          <a:xfrm>
            <a:off x="4663070" y="1363400"/>
            <a:ext cx="4012800" cy="1584600"/>
          </a:xfrm>
          <a:prstGeom prst="rect">
            <a:avLst/>
          </a:prstGeom>
          <a:solidFill>
            <a:schemeClr val="lt2"/>
          </a:solidFill>
          <a:ln>
            <a:noFill/>
          </a:ln>
        </p:spPr>
        <p:txBody>
          <a:bodyPr spcFirstLastPara="1" wrap="square" lIns="91425" tIns="91425" rIns="1371600" bIns="91425" anchor="t" anchorCtr="0">
            <a:noAutofit/>
          </a:bodyPr>
          <a:lstStyle/>
          <a:p>
            <a:pPr lvl="0"/>
            <a:r>
              <a:rPr lang="zh-TW" altLang="en-US" b="1" dirty="0">
                <a:solidFill>
                  <a:srgbClr val="007BB9"/>
                </a:solidFill>
                <a:latin typeface="微軟正黑體" panose="020B0604030504040204" pitchFamily="34" charset="-120"/>
                <a:ea typeface="微軟正黑體" panose="020B0604030504040204" pitchFamily="34" charset="-120"/>
                <a:cs typeface="Barlow"/>
                <a:sym typeface="Barlow"/>
              </a:rPr>
              <a:t>李瑀晨</a:t>
            </a:r>
            <a:endParaRPr lang="en-US" altLang="zh-TW" b="1" dirty="0">
              <a:solidFill>
                <a:srgbClr val="007BB9"/>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基金分類</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en-US" altLang="zh-TW" b="1" dirty="0">
                <a:solidFill>
                  <a:schemeClr val="dk1"/>
                </a:solidFill>
                <a:latin typeface="微軟正黑體" panose="020B0604030504040204" pitchFamily="34" charset="-120"/>
                <a:ea typeface="微軟正黑體" panose="020B0604030504040204" pitchFamily="34" charset="-120"/>
                <a:cs typeface="Barlow"/>
                <a:sym typeface="Barlow"/>
              </a:rPr>
              <a:t>Rule base</a:t>
            </a: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 策略程式碼撰寫</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所有策略結果整理與排名</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三分鐘動畫劇本原稿</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en-US" altLang="zh-TW" b="1" dirty="0">
                <a:solidFill>
                  <a:schemeClr val="dk1"/>
                </a:solidFill>
                <a:latin typeface="微軟正黑體" panose="020B0604030504040204" pitchFamily="34" charset="-120"/>
                <a:ea typeface="微軟正黑體" panose="020B0604030504040204" pitchFamily="34" charset="-120"/>
                <a:cs typeface="Barlow"/>
                <a:sym typeface="Barlow"/>
              </a:rPr>
              <a:t>Markdown</a:t>
            </a: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 編排</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endParaRPr lang="zh-TW" altLang="en-US" b="1" dirty="0">
              <a:solidFill>
                <a:schemeClr val="dk1"/>
              </a:solidFill>
              <a:latin typeface="微軟正黑體" panose="020B0604030504040204" pitchFamily="34" charset="-120"/>
              <a:ea typeface="微軟正黑體" panose="020B0604030504040204" pitchFamily="34" charset="-120"/>
              <a:cs typeface="Barlow"/>
              <a:sym typeface="Barlow"/>
            </a:endParaRPr>
          </a:p>
        </p:txBody>
      </p:sp>
      <p:sp>
        <p:nvSpPr>
          <p:cNvPr id="17" name="Google Shape;2335;p41"/>
          <p:cNvSpPr/>
          <p:nvPr/>
        </p:nvSpPr>
        <p:spPr>
          <a:xfrm>
            <a:off x="484400" y="3121900"/>
            <a:ext cx="4012800" cy="1584600"/>
          </a:xfrm>
          <a:prstGeom prst="rect">
            <a:avLst/>
          </a:prstGeom>
          <a:solidFill>
            <a:schemeClr val="lt2"/>
          </a:solidFill>
          <a:ln>
            <a:noFill/>
          </a:ln>
        </p:spPr>
        <p:txBody>
          <a:bodyPr spcFirstLastPara="1" wrap="square" lIns="91425" tIns="91425" rIns="1371600" bIns="91425" anchor="t" anchorCtr="0">
            <a:noAutofit/>
          </a:bodyPr>
          <a:lstStyle/>
          <a:p>
            <a:pPr lvl="0"/>
            <a:r>
              <a:rPr lang="zh-TW" altLang="en-US" b="1" dirty="0">
                <a:solidFill>
                  <a:srgbClr val="007BB9"/>
                </a:solidFill>
                <a:latin typeface="微軟正黑體" panose="020B0604030504040204" pitchFamily="34" charset="-120"/>
                <a:ea typeface="微軟正黑體" panose="020B0604030504040204" pitchFamily="34" charset="-120"/>
                <a:cs typeface="Barlow"/>
                <a:sym typeface="Barlow"/>
              </a:rPr>
              <a:t>張軒羽</a:t>
            </a:r>
            <a:endParaRPr lang="en-US" altLang="zh-TW" b="1" dirty="0">
              <a:solidFill>
                <a:srgbClr val="007BB9"/>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en-US" altLang="zh-TW" b="1" dirty="0">
                <a:solidFill>
                  <a:schemeClr val="dk1"/>
                </a:solidFill>
                <a:latin typeface="微軟正黑體" panose="020B0604030504040204" pitchFamily="34" charset="-120"/>
                <a:ea typeface="微軟正黑體" panose="020B0604030504040204" pitchFamily="34" charset="-120"/>
                <a:cs typeface="Barlow"/>
                <a:sym typeface="Barlow"/>
              </a:rPr>
              <a:t>PPT</a:t>
            </a: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 統整</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三分鐘動畫製作</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十五分鐘影片製作</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lvl="0"/>
            <a:endParaRPr lang="zh-TW" altLang="en-US" b="1" dirty="0">
              <a:solidFill>
                <a:schemeClr val="dk1"/>
              </a:solidFill>
              <a:latin typeface="微軟正黑體" panose="020B0604030504040204" pitchFamily="34" charset="-120"/>
              <a:ea typeface="微軟正黑體" panose="020B0604030504040204" pitchFamily="34" charset="-120"/>
              <a:cs typeface="Barlow"/>
              <a:sym typeface="Barlow"/>
            </a:endParaRPr>
          </a:p>
        </p:txBody>
      </p:sp>
      <p:sp>
        <p:nvSpPr>
          <p:cNvPr id="18" name="Google Shape;2335;p41"/>
          <p:cNvSpPr/>
          <p:nvPr/>
        </p:nvSpPr>
        <p:spPr>
          <a:xfrm>
            <a:off x="4663070" y="3121900"/>
            <a:ext cx="4012800" cy="1584600"/>
          </a:xfrm>
          <a:prstGeom prst="rect">
            <a:avLst/>
          </a:prstGeom>
          <a:solidFill>
            <a:schemeClr val="lt2"/>
          </a:solidFill>
          <a:ln>
            <a:noFill/>
          </a:ln>
        </p:spPr>
        <p:txBody>
          <a:bodyPr spcFirstLastPara="1" wrap="square" lIns="91425" tIns="91425" rIns="1371600" bIns="91425" anchor="t" anchorCtr="0">
            <a:noAutofit/>
          </a:bodyPr>
          <a:lstStyle/>
          <a:p>
            <a:pPr lvl="0"/>
            <a:r>
              <a:rPr lang="zh-TW" altLang="en-US" b="1" dirty="0">
                <a:solidFill>
                  <a:srgbClr val="007BB9"/>
                </a:solidFill>
                <a:latin typeface="微軟正黑體" panose="020B0604030504040204" pitchFamily="34" charset="-120"/>
                <a:ea typeface="微軟正黑體" panose="020B0604030504040204" pitchFamily="34" charset="-120"/>
                <a:cs typeface="Barlow"/>
                <a:sym typeface="Barlow"/>
              </a:rPr>
              <a:t>楊詠淇</a:t>
            </a:r>
            <a:endParaRPr lang="en-US" altLang="zh-TW" b="1" dirty="0">
              <a:solidFill>
                <a:srgbClr val="007BB9"/>
              </a:solidFill>
              <a:latin typeface="微軟正黑體" panose="020B0604030504040204" pitchFamily="34" charset="-120"/>
              <a:ea typeface="微軟正黑體" panose="020B0604030504040204" pitchFamily="34" charset="-120"/>
              <a:cs typeface="Barlow"/>
              <a:sym typeface="Barlow"/>
            </a:endParaRPr>
          </a:p>
          <a:p>
            <a:pPr marL="285750" lvl="0" indent="-285750">
              <a:buFont typeface="Arial" panose="020B0604020202020204" pitchFamily="34" charset="0"/>
              <a:buChar char="•"/>
            </a:pP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機器學習 程式碼撰寫</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marL="285750" indent="-285750">
              <a:buFont typeface="Arial" panose="020B0604020202020204" pitchFamily="34" charset="0"/>
              <a:buChar char="•"/>
            </a:pPr>
            <a:r>
              <a:rPr lang="en-US" altLang="zh-TW" b="1" dirty="0">
                <a:solidFill>
                  <a:schemeClr val="dk1"/>
                </a:solidFill>
                <a:latin typeface="微軟正黑體" panose="020B0604030504040204" pitchFamily="34" charset="-120"/>
                <a:ea typeface="微軟正黑體" panose="020B0604030504040204" pitchFamily="34" charset="-120"/>
                <a:cs typeface="Barlow"/>
                <a:sym typeface="Barlow"/>
              </a:rPr>
              <a:t>Markdown</a:t>
            </a:r>
            <a:r>
              <a:rPr lang="zh-TW" altLang="en-US" b="1" dirty="0">
                <a:solidFill>
                  <a:schemeClr val="dk1"/>
                </a:solidFill>
                <a:latin typeface="微軟正黑體" panose="020B0604030504040204" pitchFamily="34" charset="-120"/>
                <a:ea typeface="微軟正黑體" panose="020B0604030504040204" pitchFamily="34" charset="-120"/>
                <a:cs typeface="Barlow"/>
                <a:sym typeface="Barlow"/>
              </a:rPr>
              <a:t> 編排</a:t>
            </a:r>
            <a:endParaRPr lang="en-US" altLang="zh-TW" b="1" dirty="0">
              <a:solidFill>
                <a:schemeClr val="dk1"/>
              </a:solidFill>
              <a:latin typeface="微軟正黑體" panose="020B0604030504040204" pitchFamily="34" charset="-120"/>
              <a:ea typeface="微軟正黑體" panose="020B0604030504040204" pitchFamily="34" charset="-120"/>
              <a:cs typeface="Barlow"/>
              <a:sym typeface="Barlow"/>
            </a:endParaRPr>
          </a:p>
          <a:p>
            <a:pPr lvl="0"/>
            <a:endParaRPr lang="zh-TW" altLang="en-US" b="1" dirty="0">
              <a:solidFill>
                <a:schemeClr val="dk1"/>
              </a:solidFill>
              <a:latin typeface="微軟正黑體" panose="020B0604030504040204" pitchFamily="34" charset="-120"/>
              <a:ea typeface="微軟正黑體" panose="020B0604030504040204" pitchFamily="34" charset="-120"/>
              <a:cs typeface="Barlow"/>
              <a:sym typeface="Barlow"/>
            </a:endParaRPr>
          </a:p>
        </p:txBody>
      </p:sp>
      <p:grpSp>
        <p:nvGrpSpPr>
          <p:cNvPr id="20" name="Google Shape;3050;p47"/>
          <p:cNvGrpSpPr/>
          <p:nvPr/>
        </p:nvGrpSpPr>
        <p:grpSpPr>
          <a:xfrm>
            <a:off x="7378545" y="316100"/>
            <a:ext cx="1622521" cy="1661700"/>
            <a:chOff x="2152750" y="190500"/>
            <a:chExt cx="4293756" cy="4762499"/>
          </a:xfrm>
        </p:grpSpPr>
        <p:sp>
          <p:nvSpPr>
            <p:cNvPr id="21" name="Google Shape;3051;p47"/>
            <p:cNvSpPr/>
            <p:nvPr/>
          </p:nvSpPr>
          <p:spPr>
            <a:xfrm>
              <a:off x="2152750" y="2957607"/>
              <a:ext cx="756691" cy="437959"/>
            </a:xfrm>
            <a:custGeom>
              <a:avLst/>
              <a:gdLst/>
              <a:ahLst/>
              <a:cxnLst/>
              <a:rect l="l" t="t" r="r" b="b"/>
              <a:pathLst>
                <a:path w="756691" h="437959" extrusionOk="0">
                  <a:moveTo>
                    <a:pt x="756692" y="218980"/>
                  </a:moveTo>
                  <a:cubicBezTo>
                    <a:pt x="756692" y="339919"/>
                    <a:pt x="587300" y="437959"/>
                    <a:pt x="378346" y="437959"/>
                  </a:cubicBezTo>
                  <a:cubicBezTo>
                    <a:pt x="169391" y="437959"/>
                    <a:pt x="0" y="339919"/>
                    <a:pt x="0" y="218980"/>
                  </a:cubicBezTo>
                  <a:cubicBezTo>
                    <a:pt x="0" y="98041"/>
                    <a:pt x="169391" y="0"/>
                    <a:pt x="378346" y="0"/>
                  </a:cubicBezTo>
                  <a:cubicBezTo>
                    <a:pt x="587300" y="0"/>
                    <a:pt x="756692" y="98041"/>
                    <a:pt x="756692"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052;p47"/>
            <p:cNvSpPr/>
            <p:nvPr/>
          </p:nvSpPr>
          <p:spPr>
            <a:xfrm>
              <a:off x="2318956" y="3109336"/>
              <a:ext cx="225716" cy="175248"/>
            </a:xfrm>
            <a:custGeom>
              <a:avLst/>
              <a:gdLst/>
              <a:ahLst/>
              <a:cxnLst/>
              <a:rect l="l" t="t" r="r" b="b"/>
              <a:pathLst>
                <a:path w="225716" h="175248" extrusionOk="0">
                  <a:moveTo>
                    <a:pt x="18072" y="5"/>
                  </a:moveTo>
                  <a:cubicBezTo>
                    <a:pt x="45158" y="22103"/>
                    <a:pt x="85074" y="1910"/>
                    <a:pt x="87070" y="3910"/>
                  </a:cubicBezTo>
                  <a:cubicBezTo>
                    <a:pt x="118886" y="33494"/>
                    <a:pt x="152260" y="61346"/>
                    <a:pt x="187050" y="87349"/>
                  </a:cubicBezTo>
                  <a:cubicBezTo>
                    <a:pt x="203871" y="100684"/>
                    <a:pt x="230197" y="118400"/>
                    <a:pt x="225065" y="144023"/>
                  </a:cubicBezTo>
                  <a:cubicBezTo>
                    <a:pt x="216511" y="189742"/>
                    <a:pt x="143522" y="175646"/>
                    <a:pt x="115961" y="161644"/>
                  </a:cubicBezTo>
                  <a:cubicBezTo>
                    <a:pt x="88400" y="147642"/>
                    <a:pt x="65876" y="124496"/>
                    <a:pt x="39931" y="108304"/>
                  </a:cubicBezTo>
                  <a:cubicBezTo>
                    <a:pt x="20924" y="96683"/>
                    <a:pt x="2961" y="90682"/>
                    <a:pt x="110" y="67156"/>
                  </a:cubicBezTo>
                  <a:cubicBezTo>
                    <a:pt x="-1410" y="52964"/>
                    <a:pt x="13225" y="-567"/>
                    <a:pt x="1807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053;p47"/>
            <p:cNvSpPr/>
            <p:nvPr/>
          </p:nvSpPr>
          <p:spPr>
            <a:xfrm>
              <a:off x="2319304" y="3166967"/>
              <a:ext cx="224715" cy="117585"/>
            </a:xfrm>
            <a:custGeom>
              <a:avLst/>
              <a:gdLst/>
              <a:ahLst/>
              <a:cxnLst/>
              <a:rect l="l" t="t" r="r" b="b"/>
              <a:pathLst>
                <a:path w="224715" h="117585" extrusionOk="0">
                  <a:moveTo>
                    <a:pt x="427" y="0"/>
                  </a:moveTo>
                  <a:cubicBezTo>
                    <a:pt x="3943" y="22574"/>
                    <a:pt x="22000" y="28575"/>
                    <a:pt x="40533" y="40291"/>
                  </a:cubicBezTo>
                  <a:cubicBezTo>
                    <a:pt x="66953" y="56769"/>
                    <a:pt x="90332" y="80582"/>
                    <a:pt x="117893" y="94583"/>
                  </a:cubicBezTo>
                  <a:cubicBezTo>
                    <a:pt x="143364" y="107442"/>
                    <a:pt x="206849" y="120301"/>
                    <a:pt x="224716" y="87630"/>
                  </a:cubicBezTo>
                  <a:cubicBezTo>
                    <a:pt x="215212" y="131731"/>
                    <a:pt x="143269" y="117920"/>
                    <a:pt x="115993" y="104013"/>
                  </a:cubicBezTo>
                  <a:cubicBezTo>
                    <a:pt x="88717" y="90107"/>
                    <a:pt x="65908" y="66866"/>
                    <a:pt x="39962" y="50673"/>
                  </a:cubicBezTo>
                  <a:cubicBezTo>
                    <a:pt x="20955" y="39053"/>
                    <a:pt x="2993" y="33052"/>
                    <a:pt x="142" y="9525"/>
                  </a:cubicBezTo>
                  <a:cubicBezTo>
                    <a:pt x="-117" y="6353"/>
                    <a:pt x="-21" y="3153"/>
                    <a:pt x="4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054;p47"/>
            <p:cNvSpPr/>
            <p:nvPr/>
          </p:nvSpPr>
          <p:spPr>
            <a:xfrm>
              <a:off x="2550431" y="3021675"/>
              <a:ext cx="225586" cy="168802"/>
            </a:xfrm>
            <a:custGeom>
              <a:avLst/>
              <a:gdLst/>
              <a:ahLst/>
              <a:cxnLst/>
              <a:rect l="l" t="t" r="r" b="b"/>
              <a:pathLst>
                <a:path w="225586" h="168802" extrusionOk="0">
                  <a:moveTo>
                    <a:pt x="21626" y="130"/>
                  </a:moveTo>
                  <a:cubicBezTo>
                    <a:pt x="48617" y="22228"/>
                    <a:pt x="96040" y="-1965"/>
                    <a:pt x="97656" y="130"/>
                  </a:cubicBezTo>
                  <a:cubicBezTo>
                    <a:pt x="125867" y="28715"/>
                    <a:pt x="155661" y="55680"/>
                    <a:pt x="186897" y="80902"/>
                  </a:cubicBezTo>
                  <a:cubicBezTo>
                    <a:pt x="203813" y="94237"/>
                    <a:pt x="230139" y="111954"/>
                    <a:pt x="224912" y="137576"/>
                  </a:cubicBezTo>
                  <a:cubicBezTo>
                    <a:pt x="216358" y="183296"/>
                    <a:pt x="143369" y="169199"/>
                    <a:pt x="115808" y="155197"/>
                  </a:cubicBezTo>
                  <a:cubicBezTo>
                    <a:pt x="88247" y="141196"/>
                    <a:pt x="65723" y="118050"/>
                    <a:pt x="39778" y="101857"/>
                  </a:cubicBezTo>
                  <a:cubicBezTo>
                    <a:pt x="20770" y="90237"/>
                    <a:pt x="2903" y="84236"/>
                    <a:pt x="52" y="60709"/>
                  </a:cubicBezTo>
                  <a:cubicBezTo>
                    <a:pt x="-1088" y="46517"/>
                    <a:pt x="16779" y="-441"/>
                    <a:pt x="21626" y="13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055;p47"/>
            <p:cNvSpPr/>
            <p:nvPr/>
          </p:nvSpPr>
          <p:spPr>
            <a:xfrm>
              <a:off x="2551534" y="3076575"/>
              <a:ext cx="224758" cy="117584"/>
            </a:xfrm>
            <a:custGeom>
              <a:avLst/>
              <a:gdLst/>
              <a:ahLst/>
              <a:cxnLst/>
              <a:rect l="l" t="t" r="r" b="b"/>
              <a:pathLst>
                <a:path w="224758" h="117584" extrusionOk="0">
                  <a:moveTo>
                    <a:pt x="375" y="0"/>
                  </a:moveTo>
                  <a:cubicBezTo>
                    <a:pt x="3986" y="22574"/>
                    <a:pt x="22043" y="28575"/>
                    <a:pt x="40481" y="40291"/>
                  </a:cubicBezTo>
                  <a:cubicBezTo>
                    <a:pt x="66996" y="56769"/>
                    <a:pt x="90375" y="80581"/>
                    <a:pt x="117841" y="94583"/>
                  </a:cubicBezTo>
                  <a:cubicBezTo>
                    <a:pt x="143312" y="107442"/>
                    <a:pt x="206892" y="120301"/>
                    <a:pt x="224759" y="87630"/>
                  </a:cubicBezTo>
                  <a:cubicBezTo>
                    <a:pt x="215255" y="131731"/>
                    <a:pt x="143217" y="117920"/>
                    <a:pt x="115941" y="104013"/>
                  </a:cubicBezTo>
                  <a:cubicBezTo>
                    <a:pt x="88665" y="90106"/>
                    <a:pt x="65951" y="66865"/>
                    <a:pt x="39910" y="50673"/>
                  </a:cubicBezTo>
                  <a:cubicBezTo>
                    <a:pt x="21378" y="39053"/>
                    <a:pt x="3036" y="33052"/>
                    <a:pt x="185" y="9525"/>
                  </a:cubicBezTo>
                  <a:cubicBezTo>
                    <a:pt x="-114" y="6353"/>
                    <a:pt x="-50" y="3153"/>
                    <a:pt x="37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056;p47"/>
            <p:cNvSpPr/>
            <p:nvPr/>
          </p:nvSpPr>
          <p:spPr>
            <a:xfrm>
              <a:off x="2330724" y="2010537"/>
              <a:ext cx="387976" cy="1115665"/>
            </a:xfrm>
            <a:custGeom>
              <a:avLst/>
              <a:gdLst/>
              <a:ahLst/>
              <a:cxnLst/>
              <a:rect l="l" t="t" r="r" b="b"/>
              <a:pathLst>
                <a:path w="387976" h="1115665" extrusionOk="0">
                  <a:moveTo>
                    <a:pt x="4689" y="96964"/>
                  </a:moveTo>
                  <a:cubicBezTo>
                    <a:pt x="6019" y="138017"/>
                    <a:pt x="18754" y="316039"/>
                    <a:pt x="24456" y="410623"/>
                  </a:cubicBezTo>
                  <a:cubicBezTo>
                    <a:pt x="30159" y="505206"/>
                    <a:pt x="31489" y="620173"/>
                    <a:pt x="31489" y="620173"/>
                  </a:cubicBezTo>
                  <a:cubicBezTo>
                    <a:pt x="31489" y="620173"/>
                    <a:pt x="15238" y="688943"/>
                    <a:pt x="4689" y="769715"/>
                  </a:cubicBezTo>
                  <a:cubicBezTo>
                    <a:pt x="-5861" y="850487"/>
                    <a:pt x="4689" y="1105472"/>
                    <a:pt x="4689" y="1105472"/>
                  </a:cubicBezTo>
                  <a:cubicBezTo>
                    <a:pt x="25827" y="1119064"/>
                    <a:pt x="52928" y="1119064"/>
                    <a:pt x="74066" y="1105472"/>
                  </a:cubicBezTo>
                  <a:cubicBezTo>
                    <a:pt x="74066" y="1105472"/>
                    <a:pt x="117403" y="901446"/>
                    <a:pt x="137456" y="809530"/>
                  </a:cubicBezTo>
                  <a:cubicBezTo>
                    <a:pt x="157509" y="717614"/>
                    <a:pt x="161026" y="664559"/>
                    <a:pt x="171480" y="607600"/>
                  </a:cubicBezTo>
                  <a:cubicBezTo>
                    <a:pt x="184025" y="538639"/>
                    <a:pt x="211206" y="217075"/>
                    <a:pt x="211206" y="217075"/>
                  </a:cubicBezTo>
                  <a:lnTo>
                    <a:pt x="222040" y="217742"/>
                  </a:lnTo>
                  <a:lnTo>
                    <a:pt x="250551" y="580930"/>
                  </a:lnTo>
                  <a:cubicBezTo>
                    <a:pt x="241642" y="607685"/>
                    <a:pt x="235526" y="635299"/>
                    <a:pt x="232304" y="663321"/>
                  </a:cubicBezTo>
                  <a:cubicBezTo>
                    <a:pt x="224416" y="722471"/>
                    <a:pt x="240573" y="1020127"/>
                    <a:pt x="240573" y="1020127"/>
                  </a:cubicBezTo>
                  <a:cubicBezTo>
                    <a:pt x="264164" y="1033272"/>
                    <a:pt x="293106" y="1032091"/>
                    <a:pt x="315557" y="1017079"/>
                  </a:cubicBezTo>
                  <a:cubicBezTo>
                    <a:pt x="315557" y="1017079"/>
                    <a:pt x="387976" y="622840"/>
                    <a:pt x="387976" y="562832"/>
                  </a:cubicBezTo>
                  <a:cubicBezTo>
                    <a:pt x="387976" y="523208"/>
                    <a:pt x="381229" y="0"/>
                    <a:pt x="381229"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057;p47"/>
            <p:cNvSpPr/>
            <p:nvPr/>
          </p:nvSpPr>
          <p:spPr>
            <a:xfrm>
              <a:off x="2382705" y="1314450"/>
              <a:ext cx="248692" cy="242377"/>
            </a:xfrm>
            <a:custGeom>
              <a:avLst/>
              <a:gdLst/>
              <a:ahLst/>
              <a:cxnLst/>
              <a:rect l="l" t="t" r="r" b="b"/>
              <a:pathLst>
                <a:path w="248692" h="242377" extrusionOk="0">
                  <a:moveTo>
                    <a:pt x="50881" y="0"/>
                  </a:moveTo>
                  <a:cubicBezTo>
                    <a:pt x="50881" y="0"/>
                    <a:pt x="55538" y="89440"/>
                    <a:pt x="53542" y="97346"/>
                  </a:cubicBezTo>
                  <a:cubicBezTo>
                    <a:pt x="51546" y="105251"/>
                    <a:pt x="12486" y="131540"/>
                    <a:pt x="1176" y="140970"/>
                  </a:cubicBezTo>
                  <a:cubicBezTo>
                    <a:pt x="-10133" y="150400"/>
                    <a:pt x="62951" y="222599"/>
                    <a:pt x="98400" y="238887"/>
                  </a:cubicBezTo>
                  <a:cubicBezTo>
                    <a:pt x="133849" y="255175"/>
                    <a:pt x="246564" y="212217"/>
                    <a:pt x="248560" y="156782"/>
                  </a:cubicBezTo>
                  <a:cubicBezTo>
                    <a:pt x="250556" y="101346"/>
                    <a:pt x="229552" y="54769"/>
                    <a:pt x="211970" y="52006"/>
                  </a:cubicBezTo>
                  <a:cubicBezTo>
                    <a:pt x="194388" y="49244"/>
                    <a:pt x="50881" y="0"/>
                    <a:pt x="5088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058;p47"/>
            <p:cNvSpPr/>
            <p:nvPr/>
          </p:nvSpPr>
          <p:spPr>
            <a:xfrm>
              <a:off x="2671394" y="1371981"/>
              <a:ext cx="353519" cy="695039"/>
            </a:xfrm>
            <a:custGeom>
              <a:avLst/>
              <a:gdLst/>
              <a:ahLst/>
              <a:cxnLst/>
              <a:rect l="l" t="t" r="r" b="b"/>
              <a:pathLst>
                <a:path w="353519" h="695039" extrusionOk="0">
                  <a:moveTo>
                    <a:pt x="6725" y="108394"/>
                  </a:moveTo>
                  <a:cubicBezTo>
                    <a:pt x="11952" y="68961"/>
                    <a:pt x="-13993" y="31432"/>
                    <a:pt x="11192" y="0"/>
                  </a:cubicBezTo>
                  <a:cubicBezTo>
                    <a:pt x="99292" y="86582"/>
                    <a:pt x="88077" y="315754"/>
                    <a:pt x="108130" y="462344"/>
                  </a:cubicBezTo>
                  <a:cubicBezTo>
                    <a:pt x="173516" y="530924"/>
                    <a:pt x="305049" y="598456"/>
                    <a:pt x="342114" y="614744"/>
                  </a:cubicBezTo>
                  <a:cubicBezTo>
                    <a:pt x="348861" y="617791"/>
                    <a:pt x="354659" y="621030"/>
                    <a:pt x="353328" y="628364"/>
                  </a:cubicBezTo>
                  <a:cubicBezTo>
                    <a:pt x="348006" y="656939"/>
                    <a:pt x="339738" y="667798"/>
                    <a:pt x="322726" y="695039"/>
                  </a:cubicBezTo>
                  <a:cubicBezTo>
                    <a:pt x="235671" y="657415"/>
                    <a:pt x="172946" y="635794"/>
                    <a:pt x="64223" y="532257"/>
                  </a:cubicBezTo>
                  <a:cubicBezTo>
                    <a:pt x="53909" y="521094"/>
                    <a:pt x="44680" y="508978"/>
                    <a:pt x="36662" y="496062"/>
                  </a:cubicBezTo>
                  <a:cubicBezTo>
                    <a:pt x="5584" y="403479"/>
                    <a:pt x="-2209" y="176498"/>
                    <a:pt x="6725" y="1083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3059;p47"/>
            <p:cNvSpPr/>
            <p:nvPr/>
          </p:nvSpPr>
          <p:spPr>
            <a:xfrm>
              <a:off x="2315965" y="1348763"/>
              <a:ext cx="403432" cy="814679"/>
            </a:xfrm>
            <a:custGeom>
              <a:avLst/>
              <a:gdLst/>
              <a:ahLst/>
              <a:cxnLst/>
              <a:rect l="l" t="t" r="r" b="b"/>
              <a:pathLst>
                <a:path w="403432" h="814679" extrusionOk="0">
                  <a:moveTo>
                    <a:pt x="107642" y="78462"/>
                  </a:moveTo>
                  <a:cubicBezTo>
                    <a:pt x="107642" y="78462"/>
                    <a:pt x="172458" y="175236"/>
                    <a:pt x="262839" y="184761"/>
                  </a:cubicBezTo>
                  <a:cubicBezTo>
                    <a:pt x="291351" y="156186"/>
                    <a:pt x="293917" y="56364"/>
                    <a:pt x="254476" y="24360"/>
                  </a:cubicBezTo>
                  <a:cubicBezTo>
                    <a:pt x="254476" y="24360"/>
                    <a:pt x="290780" y="-4977"/>
                    <a:pt x="315585" y="738"/>
                  </a:cubicBezTo>
                  <a:cubicBezTo>
                    <a:pt x="342222" y="16921"/>
                    <a:pt x="362057" y="42286"/>
                    <a:pt x="371373" y="72081"/>
                  </a:cubicBezTo>
                  <a:cubicBezTo>
                    <a:pt x="394367" y="138651"/>
                    <a:pt x="405154" y="208831"/>
                    <a:pt x="403210" y="279249"/>
                  </a:cubicBezTo>
                  <a:cubicBezTo>
                    <a:pt x="401690" y="374499"/>
                    <a:pt x="403210" y="664250"/>
                    <a:pt x="403210" y="664250"/>
                  </a:cubicBezTo>
                  <a:cubicBezTo>
                    <a:pt x="403210" y="664250"/>
                    <a:pt x="390570" y="725591"/>
                    <a:pt x="308838" y="771216"/>
                  </a:cubicBezTo>
                  <a:cubicBezTo>
                    <a:pt x="227105" y="816840"/>
                    <a:pt x="166281" y="821317"/>
                    <a:pt x="110874" y="808363"/>
                  </a:cubicBezTo>
                  <a:cubicBezTo>
                    <a:pt x="65065" y="797695"/>
                    <a:pt x="27240" y="781503"/>
                    <a:pt x="11559" y="748260"/>
                  </a:cubicBezTo>
                  <a:cubicBezTo>
                    <a:pt x="15646" y="681585"/>
                    <a:pt x="45298" y="508040"/>
                    <a:pt x="34178" y="424410"/>
                  </a:cubicBezTo>
                  <a:cubicBezTo>
                    <a:pt x="23059" y="340781"/>
                    <a:pt x="5667" y="278202"/>
                    <a:pt x="915" y="210574"/>
                  </a:cubicBezTo>
                  <a:cubicBezTo>
                    <a:pt x="-3837" y="142947"/>
                    <a:pt x="9848" y="143899"/>
                    <a:pt x="43682" y="120182"/>
                  </a:cubicBezTo>
                  <a:cubicBezTo>
                    <a:pt x="63986" y="104770"/>
                    <a:pt x="85361" y="90826"/>
                    <a:pt x="107642" y="7846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60;p47"/>
            <p:cNvSpPr/>
            <p:nvPr/>
          </p:nvSpPr>
          <p:spPr>
            <a:xfrm>
              <a:off x="2373403" y="1062776"/>
              <a:ext cx="268166" cy="327122"/>
            </a:xfrm>
            <a:custGeom>
              <a:avLst/>
              <a:gdLst/>
              <a:ahLst/>
              <a:cxnLst/>
              <a:rect l="l" t="t" r="r" b="b"/>
              <a:pathLst>
                <a:path w="268166" h="327122" extrusionOk="0">
                  <a:moveTo>
                    <a:pt x="262234" y="118324"/>
                  </a:moveTo>
                  <a:lnTo>
                    <a:pt x="262234" y="118324"/>
                  </a:lnTo>
                  <a:cubicBezTo>
                    <a:pt x="251590" y="48886"/>
                    <a:pt x="201695" y="-3787"/>
                    <a:pt x="130227" y="214"/>
                  </a:cubicBezTo>
                  <a:cubicBezTo>
                    <a:pt x="54204" y="4462"/>
                    <a:pt x="-3996" y="69658"/>
                    <a:pt x="215" y="145851"/>
                  </a:cubicBezTo>
                  <a:cubicBezTo>
                    <a:pt x="2583" y="188590"/>
                    <a:pt x="24775" y="227747"/>
                    <a:pt x="60184" y="251674"/>
                  </a:cubicBezTo>
                  <a:cubicBezTo>
                    <a:pt x="62685" y="262208"/>
                    <a:pt x="66417" y="272400"/>
                    <a:pt x="71303" y="282058"/>
                  </a:cubicBezTo>
                  <a:cubicBezTo>
                    <a:pt x="96488" y="311681"/>
                    <a:pt x="172994" y="329683"/>
                    <a:pt x="194852" y="326826"/>
                  </a:cubicBezTo>
                  <a:cubicBezTo>
                    <a:pt x="223364" y="322825"/>
                    <a:pt x="238380" y="311014"/>
                    <a:pt x="251875" y="280153"/>
                  </a:cubicBezTo>
                  <a:cubicBezTo>
                    <a:pt x="275540" y="225385"/>
                    <a:pt x="268127" y="152518"/>
                    <a:pt x="262234" y="1183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061;p47"/>
            <p:cNvSpPr/>
            <p:nvPr/>
          </p:nvSpPr>
          <p:spPr>
            <a:xfrm>
              <a:off x="2348404" y="1033740"/>
              <a:ext cx="282986" cy="280709"/>
            </a:xfrm>
            <a:custGeom>
              <a:avLst/>
              <a:gdLst/>
              <a:ahLst/>
              <a:cxnLst/>
              <a:rect l="l" t="t" r="r" b="b"/>
              <a:pathLst>
                <a:path w="282986" h="280709" extrusionOk="0">
                  <a:moveTo>
                    <a:pt x="85182" y="280709"/>
                  </a:moveTo>
                  <a:lnTo>
                    <a:pt x="85182" y="280709"/>
                  </a:lnTo>
                  <a:lnTo>
                    <a:pt x="91740" y="220130"/>
                  </a:lnTo>
                  <a:cubicBezTo>
                    <a:pt x="91740" y="220130"/>
                    <a:pt x="41940" y="91733"/>
                    <a:pt x="159122" y="116403"/>
                  </a:cubicBezTo>
                  <a:cubicBezTo>
                    <a:pt x="236102" y="132595"/>
                    <a:pt x="255490" y="139644"/>
                    <a:pt x="278964" y="87828"/>
                  </a:cubicBezTo>
                  <a:cubicBezTo>
                    <a:pt x="302439" y="36012"/>
                    <a:pt x="219661" y="-10565"/>
                    <a:pt x="121487" y="2103"/>
                  </a:cubicBezTo>
                  <a:cubicBezTo>
                    <a:pt x="51379" y="9511"/>
                    <a:pt x="-1397" y="69481"/>
                    <a:pt x="28" y="140120"/>
                  </a:cubicBezTo>
                  <a:cubicBezTo>
                    <a:pt x="2594" y="178506"/>
                    <a:pt x="12763" y="255658"/>
                    <a:pt x="85182" y="280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062;p47"/>
            <p:cNvSpPr/>
            <p:nvPr/>
          </p:nvSpPr>
          <p:spPr>
            <a:xfrm>
              <a:off x="2295460" y="1509426"/>
              <a:ext cx="362138" cy="623316"/>
            </a:xfrm>
            <a:custGeom>
              <a:avLst/>
              <a:gdLst/>
              <a:ahLst/>
              <a:cxnLst/>
              <a:rect l="l" t="t" r="r" b="b"/>
              <a:pathLst>
                <a:path w="362138" h="623316" extrusionOk="0">
                  <a:moveTo>
                    <a:pt x="1462" y="9525"/>
                  </a:moveTo>
                  <a:cubicBezTo>
                    <a:pt x="35295" y="0"/>
                    <a:pt x="9540" y="7906"/>
                    <a:pt x="35295" y="0"/>
                  </a:cubicBezTo>
                  <a:cubicBezTo>
                    <a:pt x="123395" y="86678"/>
                    <a:pt x="112466" y="235077"/>
                    <a:pt x="132424" y="381762"/>
                  </a:cubicBezTo>
                  <a:cubicBezTo>
                    <a:pt x="181083" y="462343"/>
                    <a:pt x="361655" y="571595"/>
                    <a:pt x="361655" y="571595"/>
                  </a:cubicBezTo>
                  <a:cubicBezTo>
                    <a:pt x="363936" y="587216"/>
                    <a:pt x="358424" y="591788"/>
                    <a:pt x="338941" y="623316"/>
                  </a:cubicBezTo>
                  <a:cubicBezTo>
                    <a:pt x="251982" y="585692"/>
                    <a:pt x="179088" y="553212"/>
                    <a:pt x="70364" y="449771"/>
                  </a:cubicBezTo>
                  <a:cubicBezTo>
                    <a:pt x="66088" y="445675"/>
                    <a:pt x="59815" y="444627"/>
                    <a:pt x="58009" y="439007"/>
                  </a:cubicBezTo>
                  <a:cubicBezTo>
                    <a:pt x="26932" y="345376"/>
                    <a:pt x="-7567" y="77724"/>
                    <a:pt x="1462" y="952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063;p47"/>
            <p:cNvSpPr/>
            <p:nvPr/>
          </p:nvSpPr>
          <p:spPr>
            <a:xfrm>
              <a:off x="2681160" y="1699641"/>
              <a:ext cx="419212" cy="565118"/>
            </a:xfrm>
            <a:custGeom>
              <a:avLst/>
              <a:gdLst/>
              <a:ahLst/>
              <a:cxnLst/>
              <a:rect l="l" t="t" r="r" b="b"/>
              <a:pathLst>
                <a:path w="419212" h="565118" extrusionOk="0">
                  <a:moveTo>
                    <a:pt x="419212" y="0"/>
                  </a:moveTo>
                  <a:lnTo>
                    <a:pt x="287965" y="449771"/>
                  </a:lnTo>
                  <a:lnTo>
                    <a:pt x="0" y="565118"/>
                  </a:lnTo>
                  <a:lnTo>
                    <a:pt x="105017" y="126968"/>
                  </a:lnTo>
                  <a:lnTo>
                    <a:pt x="419212"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064;p47"/>
            <p:cNvSpPr/>
            <p:nvPr/>
          </p:nvSpPr>
          <p:spPr>
            <a:xfrm>
              <a:off x="2608827" y="2053875"/>
              <a:ext cx="212446" cy="104783"/>
            </a:xfrm>
            <a:custGeom>
              <a:avLst/>
              <a:gdLst/>
              <a:ahLst/>
              <a:cxnLst/>
              <a:rect l="l" t="t" r="r" b="b"/>
              <a:pathLst>
                <a:path w="212446" h="104783" extrusionOk="0">
                  <a:moveTo>
                    <a:pt x="2861" y="30194"/>
                  </a:moveTo>
                  <a:cubicBezTo>
                    <a:pt x="7137" y="14859"/>
                    <a:pt x="18257" y="18669"/>
                    <a:pt x="30707" y="22479"/>
                  </a:cubicBezTo>
                  <a:cubicBezTo>
                    <a:pt x="44209" y="27956"/>
                    <a:pt x="59041" y="29251"/>
                    <a:pt x="73284" y="26194"/>
                  </a:cubicBezTo>
                  <a:cubicBezTo>
                    <a:pt x="85164" y="22479"/>
                    <a:pt x="93717" y="12287"/>
                    <a:pt x="103791" y="5525"/>
                  </a:cubicBezTo>
                  <a:cubicBezTo>
                    <a:pt x="109552" y="2086"/>
                    <a:pt x="116096" y="181"/>
                    <a:pt x="122799" y="0"/>
                  </a:cubicBezTo>
                  <a:cubicBezTo>
                    <a:pt x="122228" y="3905"/>
                    <a:pt x="116241" y="26765"/>
                    <a:pt x="116241" y="26765"/>
                  </a:cubicBezTo>
                  <a:cubicBezTo>
                    <a:pt x="116241" y="26765"/>
                    <a:pt x="179346" y="27432"/>
                    <a:pt x="185809" y="26098"/>
                  </a:cubicBezTo>
                  <a:cubicBezTo>
                    <a:pt x="191634" y="25308"/>
                    <a:pt x="196997" y="29394"/>
                    <a:pt x="197789" y="35233"/>
                  </a:cubicBezTo>
                  <a:cubicBezTo>
                    <a:pt x="198199" y="38252"/>
                    <a:pt x="197297" y="41310"/>
                    <a:pt x="195312" y="43625"/>
                  </a:cubicBezTo>
                  <a:lnTo>
                    <a:pt x="199589" y="42958"/>
                  </a:lnTo>
                  <a:cubicBezTo>
                    <a:pt x="212514" y="40100"/>
                    <a:pt x="218027" y="59912"/>
                    <a:pt x="205006" y="62865"/>
                  </a:cubicBezTo>
                  <a:cubicBezTo>
                    <a:pt x="201585" y="63627"/>
                    <a:pt x="198069" y="64008"/>
                    <a:pt x="194457" y="64484"/>
                  </a:cubicBezTo>
                  <a:cubicBezTo>
                    <a:pt x="202915" y="67723"/>
                    <a:pt x="205006" y="81725"/>
                    <a:pt x="194457" y="83534"/>
                  </a:cubicBezTo>
                  <a:lnTo>
                    <a:pt x="191226" y="84106"/>
                  </a:lnTo>
                  <a:cubicBezTo>
                    <a:pt x="189741" y="84668"/>
                    <a:pt x="188151" y="84896"/>
                    <a:pt x="186569" y="84772"/>
                  </a:cubicBezTo>
                  <a:lnTo>
                    <a:pt x="184573" y="84772"/>
                  </a:lnTo>
                  <a:cubicBezTo>
                    <a:pt x="185790" y="90916"/>
                    <a:pt x="181809" y="96879"/>
                    <a:pt x="175683" y="98098"/>
                  </a:cubicBezTo>
                  <a:cubicBezTo>
                    <a:pt x="175480" y="98136"/>
                    <a:pt x="175275" y="98174"/>
                    <a:pt x="175069" y="98203"/>
                  </a:cubicBezTo>
                  <a:cubicBezTo>
                    <a:pt x="144277" y="102298"/>
                    <a:pt x="99039" y="114586"/>
                    <a:pt x="71098" y="89154"/>
                  </a:cubicBezTo>
                  <a:cubicBezTo>
                    <a:pt x="51763" y="87239"/>
                    <a:pt x="32878" y="82124"/>
                    <a:pt x="15216" y="74009"/>
                  </a:cubicBezTo>
                  <a:cubicBezTo>
                    <a:pt x="-1796" y="65913"/>
                    <a:pt x="-2271" y="48577"/>
                    <a:pt x="2861" y="301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065;p47"/>
            <p:cNvSpPr/>
            <p:nvPr/>
          </p:nvSpPr>
          <p:spPr>
            <a:xfrm>
              <a:off x="2916099" y="1987646"/>
              <a:ext cx="131568" cy="109091"/>
            </a:xfrm>
            <a:custGeom>
              <a:avLst/>
              <a:gdLst/>
              <a:ahLst/>
              <a:cxnLst/>
              <a:rect l="l" t="t" r="r" b="b"/>
              <a:pathLst>
                <a:path w="131568" h="109091" extrusionOk="0">
                  <a:moveTo>
                    <a:pt x="10639" y="59657"/>
                  </a:moveTo>
                  <a:lnTo>
                    <a:pt x="14916" y="59657"/>
                  </a:lnTo>
                  <a:cubicBezTo>
                    <a:pt x="10289" y="56028"/>
                    <a:pt x="9476" y="49322"/>
                    <a:pt x="13102" y="44683"/>
                  </a:cubicBezTo>
                  <a:cubicBezTo>
                    <a:pt x="14995" y="42255"/>
                    <a:pt x="17838" y="40778"/>
                    <a:pt x="20903" y="40607"/>
                  </a:cubicBezTo>
                  <a:cubicBezTo>
                    <a:pt x="27556" y="40607"/>
                    <a:pt x="92467" y="26986"/>
                    <a:pt x="92467" y="26986"/>
                  </a:cubicBezTo>
                  <a:lnTo>
                    <a:pt x="100260" y="221"/>
                  </a:lnTo>
                  <a:cubicBezTo>
                    <a:pt x="100260" y="-1303"/>
                    <a:pt x="111569" y="5555"/>
                    <a:pt x="111950" y="5840"/>
                  </a:cubicBezTo>
                  <a:cubicBezTo>
                    <a:pt x="123082" y="13146"/>
                    <a:pt x="130288" y="25138"/>
                    <a:pt x="131527" y="38416"/>
                  </a:cubicBezTo>
                  <a:cubicBezTo>
                    <a:pt x="132163" y="57028"/>
                    <a:pt x="125315" y="75116"/>
                    <a:pt x="112520" y="88613"/>
                  </a:cubicBezTo>
                  <a:cubicBezTo>
                    <a:pt x="100854" y="100414"/>
                    <a:pt x="85087" y="107244"/>
                    <a:pt x="68517" y="107663"/>
                  </a:cubicBezTo>
                  <a:cubicBezTo>
                    <a:pt x="60629" y="108139"/>
                    <a:pt x="53026" y="108520"/>
                    <a:pt x="46279" y="109092"/>
                  </a:cubicBezTo>
                  <a:cubicBezTo>
                    <a:pt x="40033" y="109092"/>
                    <a:pt x="34969" y="104015"/>
                    <a:pt x="34969" y="97757"/>
                  </a:cubicBezTo>
                  <a:cubicBezTo>
                    <a:pt x="34969" y="97728"/>
                    <a:pt x="34969" y="97690"/>
                    <a:pt x="34969" y="97661"/>
                  </a:cubicBezTo>
                  <a:lnTo>
                    <a:pt x="32973" y="97661"/>
                  </a:lnTo>
                  <a:cubicBezTo>
                    <a:pt x="31442" y="98023"/>
                    <a:pt x="29847" y="98023"/>
                    <a:pt x="28316" y="97661"/>
                  </a:cubicBezTo>
                  <a:lnTo>
                    <a:pt x="24990" y="97661"/>
                  </a:lnTo>
                  <a:cubicBezTo>
                    <a:pt x="13966" y="97661"/>
                    <a:pt x="13110" y="83946"/>
                    <a:pt x="20618" y="78611"/>
                  </a:cubicBezTo>
                  <a:cubicBezTo>
                    <a:pt x="17102" y="78611"/>
                    <a:pt x="13490" y="79278"/>
                    <a:pt x="9974" y="79278"/>
                  </a:cubicBezTo>
                  <a:cubicBezTo>
                    <a:pt x="-3806" y="80135"/>
                    <a:pt x="-3046" y="59561"/>
                    <a:pt x="10639" y="5965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066;p47"/>
            <p:cNvSpPr/>
            <p:nvPr/>
          </p:nvSpPr>
          <p:spPr>
            <a:xfrm>
              <a:off x="2631550" y="1349025"/>
              <a:ext cx="130391" cy="190023"/>
            </a:xfrm>
            <a:custGeom>
              <a:avLst/>
              <a:gdLst/>
              <a:ahLst/>
              <a:cxnLst/>
              <a:rect l="l" t="t" r="r" b="b"/>
              <a:pathLst>
                <a:path w="130391" h="190023" extrusionOk="0">
                  <a:moveTo>
                    <a:pt x="83348" y="190024"/>
                  </a:moveTo>
                  <a:cubicBezTo>
                    <a:pt x="83348" y="190024"/>
                    <a:pt x="116611" y="188309"/>
                    <a:pt x="130392" y="168878"/>
                  </a:cubicBezTo>
                  <a:cubicBezTo>
                    <a:pt x="127826" y="135636"/>
                    <a:pt x="85344" y="9430"/>
                    <a:pt x="0" y="0"/>
                  </a:cubicBezTo>
                  <a:cubicBezTo>
                    <a:pt x="23264" y="16335"/>
                    <a:pt x="41713" y="38643"/>
                    <a:pt x="53411" y="64580"/>
                  </a:cubicBezTo>
                  <a:cubicBezTo>
                    <a:pt x="68902" y="102584"/>
                    <a:pt x="83348" y="190024"/>
                    <a:pt x="83348" y="1900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067;p47"/>
            <p:cNvSpPr/>
            <p:nvPr/>
          </p:nvSpPr>
          <p:spPr>
            <a:xfrm>
              <a:off x="2269458" y="1478036"/>
              <a:ext cx="157611" cy="236452"/>
            </a:xfrm>
            <a:custGeom>
              <a:avLst/>
              <a:gdLst/>
              <a:ahLst/>
              <a:cxnLst/>
              <a:rect l="l" t="t" r="r" b="b"/>
              <a:pathLst>
                <a:path w="157611" h="236452" extrusionOk="0">
                  <a:moveTo>
                    <a:pt x="12067" y="227795"/>
                  </a:moveTo>
                  <a:cubicBezTo>
                    <a:pt x="12067" y="227795"/>
                    <a:pt x="97031" y="257132"/>
                    <a:pt x="156905" y="207793"/>
                  </a:cubicBezTo>
                  <a:cubicBezTo>
                    <a:pt x="163463" y="196458"/>
                    <a:pt x="122216" y="51583"/>
                    <a:pt x="122216" y="51583"/>
                  </a:cubicBezTo>
                  <a:cubicBezTo>
                    <a:pt x="122216" y="51583"/>
                    <a:pt x="86577" y="-22522"/>
                    <a:pt x="30790" y="6911"/>
                  </a:cubicBezTo>
                  <a:cubicBezTo>
                    <a:pt x="-24997" y="36343"/>
                    <a:pt x="12067" y="227795"/>
                    <a:pt x="12067" y="22779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068;p47"/>
            <p:cNvSpPr/>
            <p:nvPr/>
          </p:nvSpPr>
          <p:spPr>
            <a:xfrm>
              <a:off x="3098756" y="3983831"/>
              <a:ext cx="98079" cy="56769"/>
            </a:xfrm>
            <a:custGeom>
              <a:avLst/>
              <a:gdLst/>
              <a:ahLst/>
              <a:cxnLst/>
              <a:rect l="l" t="t" r="r" b="b"/>
              <a:pathLst>
                <a:path w="98079" h="56769" extrusionOk="0">
                  <a:moveTo>
                    <a:pt x="98079" y="28385"/>
                  </a:moveTo>
                  <a:cubicBezTo>
                    <a:pt x="98079" y="44061"/>
                    <a:pt x="76123" y="56769"/>
                    <a:pt x="49040" y="56769"/>
                  </a:cubicBezTo>
                  <a:cubicBezTo>
                    <a:pt x="21956" y="56769"/>
                    <a:pt x="0" y="44061"/>
                    <a:pt x="0" y="28385"/>
                  </a:cubicBezTo>
                  <a:cubicBezTo>
                    <a:pt x="0" y="12708"/>
                    <a:pt x="21956" y="0"/>
                    <a:pt x="49040" y="0"/>
                  </a:cubicBezTo>
                  <a:cubicBezTo>
                    <a:pt x="76123" y="0"/>
                    <a:pt x="98079" y="12708"/>
                    <a:pt x="98079" y="2838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069;p47"/>
            <p:cNvSpPr/>
            <p:nvPr/>
          </p:nvSpPr>
          <p:spPr>
            <a:xfrm>
              <a:off x="4017202" y="4508754"/>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3070;p47"/>
            <p:cNvSpPr/>
            <p:nvPr/>
          </p:nvSpPr>
          <p:spPr>
            <a:xfrm>
              <a:off x="5609182" y="3535680"/>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3071;p47"/>
            <p:cNvSpPr/>
            <p:nvPr/>
          </p:nvSpPr>
          <p:spPr>
            <a:xfrm>
              <a:off x="3115863" y="3050952"/>
              <a:ext cx="67191" cy="975240"/>
            </a:xfrm>
            <a:custGeom>
              <a:avLst/>
              <a:gdLst/>
              <a:ahLst/>
              <a:cxnLst/>
              <a:rect l="l" t="t" r="r" b="b"/>
              <a:pathLst>
                <a:path w="67191" h="975240" extrusionOk="0">
                  <a:moveTo>
                    <a:pt x="0" y="0"/>
                  </a:moveTo>
                  <a:lnTo>
                    <a:pt x="0" y="955548"/>
                  </a:lnTo>
                  <a:cubicBezTo>
                    <a:pt x="447" y="961558"/>
                    <a:pt x="4068" y="966864"/>
                    <a:pt x="9504" y="969455"/>
                  </a:cubicBezTo>
                  <a:cubicBezTo>
                    <a:pt x="24643" y="977170"/>
                    <a:pt x="42549" y="977170"/>
                    <a:pt x="57688" y="969455"/>
                  </a:cubicBezTo>
                  <a:cubicBezTo>
                    <a:pt x="63105" y="966854"/>
                    <a:pt x="66726" y="961549"/>
                    <a:pt x="67192" y="955548"/>
                  </a:cubicBezTo>
                  <a:lnTo>
                    <a:pt x="67192" y="955548"/>
                  </a:lnTo>
                  <a:lnTo>
                    <a:pt x="67192"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3072;p47"/>
            <p:cNvSpPr/>
            <p:nvPr/>
          </p:nvSpPr>
          <p:spPr>
            <a:xfrm>
              <a:off x="4036495" y="3422808"/>
              <a:ext cx="59588" cy="1128783"/>
            </a:xfrm>
            <a:custGeom>
              <a:avLst/>
              <a:gdLst/>
              <a:ahLst/>
              <a:cxnLst/>
              <a:rect l="l" t="t" r="r" b="b"/>
              <a:pathLst>
                <a:path w="59588" h="1128783" extrusionOk="0">
                  <a:moveTo>
                    <a:pt x="0" y="0"/>
                  </a:moveTo>
                  <a:lnTo>
                    <a:pt x="0" y="1108996"/>
                  </a:lnTo>
                  <a:cubicBezTo>
                    <a:pt x="333" y="1114835"/>
                    <a:pt x="3583" y="1120102"/>
                    <a:pt x="8648" y="1122998"/>
                  </a:cubicBezTo>
                  <a:cubicBezTo>
                    <a:pt x="21659" y="1130713"/>
                    <a:pt x="37834" y="1130713"/>
                    <a:pt x="50845" y="1122998"/>
                  </a:cubicBezTo>
                  <a:cubicBezTo>
                    <a:pt x="55930" y="1120111"/>
                    <a:pt x="59218" y="1114844"/>
                    <a:pt x="59589" y="1108996"/>
                  </a:cubicBezTo>
                  <a:lnTo>
                    <a:pt x="59589" y="1108996"/>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3073;p47"/>
            <p:cNvSpPr/>
            <p:nvPr/>
          </p:nvSpPr>
          <p:spPr>
            <a:xfrm>
              <a:off x="5628379" y="2652522"/>
              <a:ext cx="59588" cy="923996"/>
            </a:xfrm>
            <a:custGeom>
              <a:avLst/>
              <a:gdLst/>
              <a:ahLst/>
              <a:cxnLst/>
              <a:rect l="l" t="t" r="r" b="b"/>
              <a:pathLst>
                <a:path w="59588" h="923996" extrusionOk="0">
                  <a:moveTo>
                    <a:pt x="0" y="0"/>
                  </a:moveTo>
                  <a:lnTo>
                    <a:pt x="0" y="904304"/>
                  </a:lnTo>
                  <a:cubicBezTo>
                    <a:pt x="342" y="910133"/>
                    <a:pt x="3649" y="915381"/>
                    <a:pt x="8744" y="918210"/>
                  </a:cubicBezTo>
                  <a:cubicBezTo>
                    <a:pt x="21716" y="925925"/>
                    <a:pt x="37873" y="925925"/>
                    <a:pt x="50845" y="918210"/>
                  </a:cubicBezTo>
                  <a:cubicBezTo>
                    <a:pt x="55939" y="915381"/>
                    <a:pt x="59247" y="910133"/>
                    <a:pt x="59589" y="904304"/>
                  </a:cubicBezTo>
                  <a:lnTo>
                    <a:pt x="59589" y="904304"/>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3074;p47"/>
            <p:cNvSpPr/>
            <p:nvPr/>
          </p:nvSpPr>
          <p:spPr>
            <a:xfrm>
              <a:off x="3056370" y="3054762"/>
              <a:ext cx="1009872" cy="652653"/>
            </a:xfrm>
            <a:custGeom>
              <a:avLst/>
              <a:gdLst/>
              <a:ahLst/>
              <a:cxnLst/>
              <a:rect l="l" t="t" r="r" b="b"/>
              <a:pathLst>
                <a:path w="1009872" h="652653" extrusionOk="0">
                  <a:moveTo>
                    <a:pt x="1009872" y="652653"/>
                  </a:moveTo>
                  <a:lnTo>
                    <a:pt x="0" y="68294"/>
                  </a:lnTo>
                  <a:lnTo>
                    <a:pt x="0" y="0"/>
                  </a:lnTo>
                  <a:lnTo>
                    <a:pt x="1009872" y="584454"/>
                  </a:lnTo>
                  <a:lnTo>
                    <a:pt x="1009872" y="6526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3075;p47"/>
            <p:cNvSpPr/>
            <p:nvPr/>
          </p:nvSpPr>
          <p:spPr>
            <a:xfrm>
              <a:off x="3056084" y="2071592"/>
              <a:ext cx="2712855" cy="1569720"/>
            </a:xfrm>
            <a:custGeom>
              <a:avLst/>
              <a:gdLst/>
              <a:ahLst/>
              <a:cxnLst/>
              <a:rect l="l" t="t" r="r" b="b"/>
              <a:pathLst>
                <a:path w="2712855" h="1569720" extrusionOk="0">
                  <a:moveTo>
                    <a:pt x="2712856" y="584359"/>
                  </a:moveTo>
                  <a:lnTo>
                    <a:pt x="1009967" y="1569720"/>
                  </a:lnTo>
                  <a:lnTo>
                    <a:pt x="0" y="985361"/>
                  </a:lnTo>
                  <a:lnTo>
                    <a:pt x="1702889" y="0"/>
                  </a:lnTo>
                  <a:lnTo>
                    <a:pt x="2712856" y="58435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3076;p47"/>
            <p:cNvSpPr/>
            <p:nvPr/>
          </p:nvSpPr>
          <p:spPr>
            <a:xfrm>
              <a:off x="4066242" y="2653855"/>
              <a:ext cx="1702888" cy="1053560"/>
            </a:xfrm>
            <a:custGeom>
              <a:avLst/>
              <a:gdLst/>
              <a:ahLst/>
              <a:cxnLst/>
              <a:rect l="l" t="t" r="r" b="b"/>
              <a:pathLst>
                <a:path w="1702888" h="1053560" extrusionOk="0">
                  <a:moveTo>
                    <a:pt x="1702888" y="68199"/>
                  </a:moveTo>
                  <a:lnTo>
                    <a:pt x="0" y="1053560"/>
                  </a:lnTo>
                  <a:lnTo>
                    <a:pt x="0" y="985361"/>
                  </a:lnTo>
                  <a:lnTo>
                    <a:pt x="1702888" y="0"/>
                  </a:lnTo>
                  <a:lnTo>
                    <a:pt x="1702888" y="68199"/>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3077;p47"/>
            <p:cNvSpPr/>
            <p:nvPr/>
          </p:nvSpPr>
          <p:spPr>
            <a:xfrm>
              <a:off x="4763535" y="2360390"/>
              <a:ext cx="519572" cy="326898"/>
            </a:xfrm>
            <a:custGeom>
              <a:avLst/>
              <a:gdLst/>
              <a:ahLst/>
              <a:cxnLst/>
              <a:rect l="l" t="t" r="r" b="b"/>
              <a:pathLst>
                <a:path w="519572" h="326898" extrusionOk="0">
                  <a:moveTo>
                    <a:pt x="519572" y="98965"/>
                  </a:moveTo>
                  <a:lnTo>
                    <a:pt x="248049" y="326898"/>
                  </a:lnTo>
                  <a:lnTo>
                    <a:pt x="0" y="227933"/>
                  </a:lnTo>
                  <a:lnTo>
                    <a:pt x="271523" y="0"/>
                  </a:lnTo>
                  <a:lnTo>
                    <a:pt x="519572" y="98965"/>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3078;p47"/>
            <p:cNvSpPr/>
            <p:nvPr/>
          </p:nvSpPr>
          <p:spPr>
            <a:xfrm>
              <a:off x="4668877" y="2346674"/>
              <a:ext cx="551219" cy="318992"/>
            </a:xfrm>
            <a:custGeom>
              <a:avLst/>
              <a:gdLst/>
              <a:ahLst/>
              <a:cxnLst/>
              <a:rect l="l" t="t" r="r" b="b"/>
              <a:pathLst>
                <a:path w="551219" h="318992" extrusionOk="0">
                  <a:moveTo>
                    <a:pt x="551220" y="123254"/>
                  </a:moveTo>
                  <a:lnTo>
                    <a:pt x="212980" y="318992"/>
                  </a:lnTo>
                  <a:lnTo>
                    <a:pt x="0" y="195739"/>
                  </a:lnTo>
                  <a:lnTo>
                    <a:pt x="338240" y="0"/>
                  </a:lnTo>
                  <a:lnTo>
                    <a:pt x="551220" y="123254"/>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3079;p47"/>
            <p:cNvSpPr/>
            <p:nvPr/>
          </p:nvSpPr>
          <p:spPr>
            <a:xfrm>
              <a:off x="4743291" y="2531554"/>
              <a:ext cx="161184" cy="93249"/>
            </a:xfrm>
            <a:custGeom>
              <a:avLst/>
              <a:gdLst/>
              <a:ahLst/>
              <a:cxnLst/>
              <a:rect l="l" t="t" r="r" b="b"/>
              <a:pathLst>
                <a:path w="161184" h="93249" extrusionOk="0">
                  <a:moveTo>
                    <a:pt x="161184" y="81248"/>
                  </a:moveTo>
                  <a:lnTo>
                    <a:pt x="140466" y="93250"/>
                  </a:lnTo>
                  <a:lnTo>
                    <a:pt x="0" y="12001"/>
                  </a:lnTo>
                  <a:lnTo>
                    <a:pt x="20718" y="0"/>
                  </a:lnTo>
                  <a:lnTo>
                    <a:pt x="161184"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3080;p47"/>
            <p:cNvSpPr/>
            <p:nvPr/>
          </p:nvSpPr>
          <p:spPr>
            <a:xfrm>
              <a:off x="4789955" y="2504598"/>
              <a:ext cx="161089" cy="93249"/>
            </a:xfrm>
            <a:custGeom>
              <a:avLst/>
              <a:gdLst/>
              <a:ahLst/>
              <a:cxnLst/>
              <a:rect l="l" t="t" r="r" b="b"/>
              <a:pathLst>
                <a:path w="161089" h="93249" extrusionOk="0">
                  <a:moveTo>
                    <a:pt x="161089" y="81248"/>
                  </a:moveTo>
                  <a:lnTo>
                    <a:pt x="140371" y="93250"/>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3081;p47"/>
            <p:cNvSpPr/>
            <p:nvPr/>
          </p:nvSpPr>
          <p:spPr>
            <a:xfrm>
              <a:off x="4834813" y="2478690"/>
              <a:ext cx="161089" cy="93154"/>
            </a:xfrm>
            <a:custGeom>
              <a:avLst/>
              <a:gdLst/>
              <a:ahLst/>
              <a:cxnLst/>
              <a:rect l="l" t="t" r="r" b="b"/>
              <a:pathLst>
                <a:path w="161089" h="93154" extrusionOk="0">
                  <a:moveTo>
                    <a:pt x="161089" y="81248"/>
                  </a:moveTo>
                  <a:lnTo>
                    <a:pt x="140371" y="93154"/>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3082;p47"/>
            <p:cNvSpPr/>
            <p:nvPr/>
          </p:nvSpPr>
          <p:spPr>
            <a:xfrm>
              <a:off x="4998753" y="2451734"/>
              <a:ext cx="102450" cy="59245"/>
            </a:xfrm>
            <a:custGeom>
              <a:avLst/>
              <a:gdLst/>
              <a:ahLst/>
              <a:cxnLst/>
              <a:rect l="l" t="t" r="r" b="b"/>
              <a:pathLst>
                <a:path w="102450" h="59245" extrusionOk="0">
                  <a:moveTo>
                    <a:pt x="102451" y="47244"/>
                  </a:moveTo>
                  <a:lnTo>
                    <a:pt x="81733" y="59246"/>
                  </a:lnTo>
                  <a:lnTo>
                    <a:pt x="0" y="12002"/>
                  </a:lnTo>
                  <a:lnTo>
                    <a:pt x="20718" y="0"/>
                  </a:lnTo>
                  <a:lnTo>
                    <a:pt x="102451" y="4724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3083;p47"/>
            <p:cNvSpPr/>
            <p:nvPr/>
          </p:nvSpPr>
          <p:spPr>
            <a:xfrm>
              <a:off x="5043611" y="2425731"/>
              <a:ext cx="102450" cy="59245"/>
            </a:xfrm>
            <a:custGeom>
              <a:avLst/>
              <a:gdLst/>
              <a:ahLst/>
              <a:cxnLst/>
              <a:rect l="l" t="t" r="r" b="b"/>
              <a:pathLst>
                <a:path w="102450" h="59245" extrusionOk="0">
                  <a:moveTo>
                    <a:pt x="102451" y="47339"/>
                  </a:moveTo>
                  <a:lnTo>
                    <a:pt x="81733" y="59246"/>
                  </a:lnTo>
                  <a:lnTo>
                    <a:pt x="0" y="12001"/>
                  </a:lnTo>
                  <a:lnTo>
                    <a:pt x="20718" y="0"/>
                  </a:lnTo>
                  <a:lnTo>
                    <a:pt x="102451" y="473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3084;p47"/>
            <p:cNvSpPr/>
            <p:nvPr/>
          </p:nvSpPr>
          <p:spPr>
            <a:xfrm>
              <a:off x="4912649" y="2469832"/>
              <a:ext cx="307447" cy="180974"/>
            </a:xfrm>
            <a:custGeom>
              <a:avLst/>
              <a:gdLst/>
              <a:ahLst/>
              <a:cxnLst/>
              <a:rect l="l" t="t" r="r" b="b"/>
              <a:pathLst>
                <a:path w="307447" h="180974" extrusionOk="0">
                  <a:moveTo>
                    <a:pt x="7508" y="180975"/>
                  </a:moveTo>
                  <a:cubicBezTo>
                    <a:pt x="13115" y="178594"/>
                    <a:pt x="307448" y="0"/>
                    <a:pt x="307448" y="0"/>
                  </a:cubicBezTo>
                  <a:lnTo>
                    <a:pt x="0" y="178117"/>
                  </a:lnTo>
                  <a:close/>
                </a:path>
              </a:pathLst>
            </a:custGeom>
            <a:solidFill>
              <a:srgbClr val="D6D6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3085;p47"/>
            <p:cNvSpPr/>
            <p:nvPr/>
          </p:nvSpPr>
          <p:spPr>
            <a:xfrm>
              <a:off x="4894497" y="2841212"/>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3086;p47"/>
            <p:cNvSpPr/>
            <p:nvPr/>
          </p:nvSpPr>
          <p:spPr>
            <a:xfrm>
              <a:off x="4901418" y="2763964"/>
              <a:ext cx="147800" cy="156591"/>
            </a:xfrm>
            <a:custGeom>
              <a:avLst/>
              <a:gdLst/>
              <a:ahLst/>
              <a:cxnLst/>
              <a:rect l="l" t="t" r="r" b="b"/>
              <a:pathLst>
                <a:path w="147800" h="156591" extrusionOk="0">
                  <a:moveTo>
                    <a:pt x="147801" y="113824"/>
                  </a:moveTo>
                  <a:lnTo>
                    <a:pt x="147801" y="0"/>
                  </a:lnTo>
                  <a:lnTo>
                    <a:pt x="587" y="3715"/>
                  </a:lnTo>
                  <a:lnTo>
                    <a:pt x="587" y="108490"/>
                  </a:lnTo>
                  <a:cubicBezTo>
                    <a:pt x="-2169" y="121063"/>
                    <a:pt x="4769" y="134303"/>
                    <a:pt x="21590" y="144018"/>
                  </a:cubicBezTo>
                  <a:cubicBezTo>
                    <a:pt x="54436" y="160782"/>
                    <a:pt x="93287" y="160782"/>
                    <a:pt x="126132" y="144018"/>
                  </a:cubicBezTo>
                  <a:cubicBezTo>
                    <a:pt x="138288" y="138646"/>
                    <a:pt x="146584" y="127083"/>
                    <a:pt x="147801" y="113824"/>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3087;p47"/>
            <p:cNvSpPr/>
            <p:nvPr/>
          </p:nvSpPr>
          <p:spPr>
            <a:xfrm>
              <a:off x="4901720" y="2721292"/>
              <a:ext cx="147498" cy="85344"/>
            </a:xfrm>
            <a:custGeom>
              <a:avLst/>
              <a:gdLst/>
              <a:ahLst/>
              <a:cxnLst/>
              <a:rect l="l" t="t" r="r" b="b"/>
              <a:pathLst>
                <a:path w="147498" h="85344" extrusionOk="0">
                  <a:moveTo>
                    <a:pt x="147499" y="42672"/>
                  </a:moveTo>
                  <a:cubicBezTo>
                    <a:pt x="147499" y="66239"/>
                    <a:pt x="114480" y="85344"/>
                    <a:pt x="73749" y="85344"/>
                  </a:cubicBezTo>
                  <a:cubicBezTo>
                    <a:pt x="33018" y="85344"/>
                    <a:pt x="0" y="66239"/>
                    <a:pt x="0" y="42672"/>
                  </a:cubicBezTo>
                  <a:cubicBezTo>
                    <a:pt x="0" y="19105"/>
                    <a:pt x="33018" y="0"/>
                    <a:pt x="73749" y="0"/>
                  </a:cubicBezTo>
                  <a:cubicBezTo>
                    <a:pt x="114480" y="0"/>
                    <a:pt x="147499" y="19105"/>
                    <a:pt x="147499" y="42672"/>
                  </a:cubicBezTo>
                  <a:close/>
                </a:path>
              </a:pathLst>
            </a:custGeom>
            <a:solidFill>
              <a:srgbClr val="BCD6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3088;p47"/>
            <p:cNvSpPr/>
            <p:nvPr/>
          </p:nvSpPr>
          <p:spPr>
            <a:xfrm>
              <a:off x="4913314" y="2732891"/>
              <a:ext cx="124214" cy="61955"/>
            </a:xfrm>
            <a:custGeom>
              <a:avLst/>
              <a:gdLst/>
              <a:ahLst/>
              <a:cxnLst/>
              <a:rect l="l" t="t" r="r" b="b"/>
              <a:pathLst>
                <a:path w="124214" h="61955" extrusionOk="0">
                  <a:moveTo>
                    <a:pt x="124215" y="31073"/>
                  </a:moveTo>
                  <a:cubicBezTo>
                    <a:pt x="124215" y="38026"/>
                    <a:pt x="118512" y="45360"/>
                    <a:pt x="108438" y="51075"/>
                  </a:cubicBezTo>
                  <a:cubicBezTo>
                    <a:pt x="95636" y="57924"/>
                    <a:pt x="81410" y="61639"/>
                    <a:pt x="66907" y="61934"/>
                  </a:cubicBezTo>
                  <a:lnTo>
                    <a:pt x="62060" y="61934"/>
                  </a:lnTo>
                  <a:cubicBezTo>
                    <a:pt x="45951" y="62277"/>
                    <a:pt x="30032" y="58505"/>
                    <a:pt x="15776" y="50980"/>
                  </a:cubicBezTo>
                  <a:cubicBezTo>
                    <a:pt x="5797" y="45265"/>
                    <a:pt x="0" y="37931"/>
                    <a:pt x="0" y="30978"/>
                  </a:cubicBezTo>
                  <a:cubicBezTo>
                    <a:pt x="0" y="24024"/>
                    <a:pt x="5797" y="16785"/>
                    <a:pt x="15776" y="10975"/>
                  </a:cubicBezTo>
                  <a:cubicBezTo>
                    <a:pt x="30032" y="3450"/>
                    <a:pt x="45951" y="-322"/>
                    <a:pt x="62060" y="21"/>
                  </a:cubicBezTo>
                  <a:lnTo>
                    <a:pt x="66812" y="21"/>
                  </a:lnTo>
                  <a:cubicBezTo>
                    <a:pt x="81314" y="317"/>
                    <a:pt x="95542" y="4031"/>
                    <a:pt x="108343" y="10880"/>
                  </a:cubicBezTo>
                  <a:cubicBezTo>
                    <a:pt x="118512" y="16881"/>
                    <a:pt x="124215" y="24120"/>
                    <a:pt x="124215" y="31073"/>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3089;p47"/>
            <p:cNvSpPr/>
            <p:nvPr/>
          </p:nvSpPr>
          <p:spPr>
            <a:xfrm>
              <a:off x="4922818" y="2733153"/>
              <a:ext cx="114710" cy="61622"/>
            </a:xfrm>
            <a:custGeom>
              <a:avLst/>
              <a:gdLst/>
              <a:ahLst/>
              <a:cxnLst/>
              <a:rect l="l" t="t" r="r" b="b"/>
              <a:pathLst>
                <a:path w="114710" h="61622" extrusionOk="0">
                  <a:moveTo>
                    <a:pt x="114711" y="30811"/>
                  </a:moveTo>
                  <a:cubicBezTo>
                    <a:pt x="114711" y="37764"/>
                    <a:pt x="109008" y="45099"/>
                    <a:pt x="98934" y="50814"/>
                  </a:cubicBezTo>
                  <a:cubicBezTo>
                    <a:pt x="73084" y="65225"/>
                    <a:pt x="41627" y="65225"/>
                    <a:pt x="15776" y="50814"/>
                  </a:cubicBezTo>
                  <a:cubicBezTo>
                    <a:pt x="5797" y="45099"/>
                    <a:pt x="0" y="37764"/>
                    <a:pt x="0" y="30811"/>
                  </a:cubicBezTo>
                  <a:cubicBezTo>
                    <a:pt x="0" y="23858"/>
                    <a:pt x="5797" y="16619"/>
                    <a:pt x="15776" y="10808"/>
                  </a:cubicBezTo>
                  <a:cubicBezTo>
                    <a:pt x="41627" y="-3603"/>
                    <a:pt x="73084" y="-3603"/>
                    <a:pt x="98934" y="10808"/>
                  </a:cubicBezTo>
                  <a:cubicBezTo>
                    <a:pt x="109008" y="16619"/>
                    <a:pt x="114711" y="23858"/>
                    <a:pt x="114711" y="30811"/>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3090;p47"/>
            <p:cNvSpPr/>
            <p:nvPr/>
          </p:nvSpPr>
          <p:spPr>
            <a:xfrm>
              <a:off x="5015195" y="2807589"/>
              <a:ext cx="42215" cy="98678"/>
            </a:xfrm>
            <a:custGeom>
              <a:avLst/>
              <a:gdLst/>
              <a:ahLst/>
              <a:cxnLst/>
              <a:rect l="l" t="t" r="r" b="b"/>
              <a:pathLst>
                <a:path w="42215" h="98678" extrusionOk="0">
                  <a:moveTo>
                    <a:pt x="23284" y="9049"/>
                  </a:moveTo>
                  <a:lnTo>
                    <a:pt x="7603" y="0"/>
                  </a:lnTo>
                  <a:lnTo>
                    <a:pt x="0" y="4477"/>
                  </a:lnTo>
                  <a:lnTo>
                    <a:pt x="7603" y="8858"/>
                  </a:lnTo>
                  <a:lnTo>
                    <a:pt x="7603" y="11716"/>
                  </a:lnTo>
                  <a:lnTo>
                    <a:pt x="22239" y="20193"/>
                  </a:lnTo>
                  <a:lnTo>
                    <a:pt x="22239" y="22955"/>
                  </a:lnTo>
                  <a:cubicBezTo>
                    <a:pt x="25765" y="28004"/>
                    <a:pt x="28939" y="33290"/>
                    <a:pt x="31743" y="38767"/>
                  </a:cubicBezTo>
                  <a:lnTo>
                    <a:pt x="32313" y="38290"/>
                  </a:lnTo>
                  <a:lnTo>
                    <a:pt x="32313" y="74962"/>
                  </a:lnTo>
                  <a:cubicBezTo>
                    <a:pt x="32313" y="84487"/>
                    <a:pt x="26706" y="81343"/>
                    <a:pt x="24235" y="79915"/>
                  </a:cubicBezTo>
                  <a:lnTo>
                    <a:pt x="7793" y="70390"/>
                  </a:lnTo>
                  <a:lnTo>
                    <a:pt x="190" y="74866"/>
                  </a:lnTo>
                  <a:lnTo>
                    <a:pt x="7793" y="79248"/>
                  </a:lnTo>
                  <a:lnTo>
                    <a:pt x="7793" y="82105"/>
                  </a:lnTo>
                  <a:lnTo>
                    <a:pt x="24235" y="91630"/>
                  </a:lnTo>
                  <a:cubicBezTo>
                    <a:pt x="25945" y="92630"/>
                    <a:pt x="27760" y="93431"/>
                    <a:pt x="29652" y="94012"/>
                  </a:cubicBezTo>
                  <a:lnTo>
                    <a:pt x="28606" y="98679"/>
                  </a:lnTo>
                  <a:lnTo>
                    <a:pt x="37160" y="93821"/>
                  </a:lnTo>
                  <a:lnTo>
                    <a:pt x="37160" y="93821"/>
                  </a:lnTo>
                  <a:cubicBezTo>
                    <a:pt x="40847" y="90678"/>
                    <a:pt x="42710" y="85877"/>
                    <a:pt x="42102" y="81058"/>
                  </a:cubicBezTo>
                  <a:lnTo>
                    <a:pt x="42102" y="42958"/>
                  </a:lnTo>
                  <a:cubicBezTo>
                    <a:pt x="41370" y="29356"/>
                    <a:pt x="34423" y="16850"/>
                    <a:pt x="23284" y="9049"/>
                  </a:cubicBezTo>
                  <a:close/>
                </a:path>
              </a:pathLst>
            </a:custGeom>
            <a:solidFill>
              <a:srgbClr val="8DA01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3091;p47"/>
            <p:cNvSpPr/>
            <p:nvPr/>
          </p:nvSpPr>
          <p:spPr>
            <a:xfrm>
              <a:off x="5015195" y="2812256"/>
              <a:ext cx="34783" cy="94465"/>
            </a:xfrm>
            <a:custGeom>
              <a:avLst/>
              <a:gdLst/>
              <a:ahLst/>
              <a:cxnLst/>
              <a:rect l="l" t="t" r="r" b="b"/>
              <a:pathLst>
                <a:path w="34783" h="94465" extrusionOk="0">
                  <a:moveTo>
                    <a:pt x="16442" y="91440"/>
                  </a:moveTo>
                  <a:lnTo>
                    <a:pt x="0" y="81915"/>
                  </a:lnTo>
                  <a:lnTo>
                    <a:pt x="0" y="70199"/>
                  </a:lnTo>
                  <a:lnTo>
                    <a:pt x="16442" y="79724"/>
                  </a:lnTo>
                  <a:cubicBezTo>
                    <a:pt x="18818" y="81058"/>
                    <a:pt x="24520" y="84296"/>
                    <a:pt x="24520" y="74676"/>
                  </a:cubicBezTo>
                  <a:lnTo>
                    <a:pt x="24520" y="36576"/>
                  </a:lnTo>
                  <a:cubicBezTo>
                    <a:pt x="23949" y="30013"/>
                    <a:pt x="20462" y="24070"/>
                    <a:pt x="15016" y="20384"/>
                  </a:cubicBezTo>
                  <a:lnTo>
                    <a:pt x="95" y="11716"/>
                  </a:lnTo>
                  <a:lnTo>
                    <a:pt x="95" y="0"/>
                  </a:lnTo>
                  <a:lnTo>
                    <a:pt x="15776" y="9049"/>
                  </a:lnTo>
                  <a:cubicBezTo>
                    <a:pt x="26867" y="16707"/>
                    <a:pt x="33862" y="29013"/>
                    <a:pt x="34784" y="42481"/>
                  </a:cubicBezTo>
                  <a:lnTo>
                    <a:pt x="34784" y="80581"/>
                  </a:lnTo>
                  <a:cubicBezTo>
                    <a:pt x="34594" y="90869"/>
                    <a:pt x="29842" y="99155"/>
                    <a:pt x="16442" y="91440"/>
                  </a:cubicBezTo>
                  <a:close/>
                </a:path>
              </a:pathLst>
            </a:custGeom>
            <a:solidFill>
              <a:srgbClr val="99B5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3092;p47"/>
            <p:cNvSpPr/>
            <p:nvPr/>
          </p:nvSpPr>
          <p:spPr>
            <a:xfrm>
              <a:off x="3439562" y="299475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3093;p47"/>
            <p:cNvSpPr/>
            <p:nvPr/>
          </p:nvSpPr>
          <p:spPr>
            <a:xfrm>
              <a:off x="3446488" y="2917507"/>
              <a:ext cx="147795" cy="156591"/>
            </a:xfrm>
            <a:custGeom>
              <a:avLst/>
              <a:gdLst/>
              <a:ahLst/>
              <a:cxnLst/>
              <a:rect l="l" t="t" r="r" b="b"/>
              <a:pathLst>
                <a:path w="147795" h="156591" extrusionOk="0">
                  <a:moveTo>
                    <a:pt x="147796" y="113824"/>
                  </a:moveTo>
                  <a:lnTo>
                    <a:pt x="147796" y="0"/>
                  </a:lnTo>
                  <a:lnTo>
                    <a:pt x="582" y="3715"/>
                  </a:lnTo>
                  <a:lnTo>
                    <a:pt x="582" y="108490"/>
                  </a:lnTo>
                  <a:cubicBezTo>
                    <a:pt x="-2174" y="121158"/>
                    <a:pt x="4859" y="134398"/>
                    <a:pt x="21586" y="144018"/>
                  </a:cubicBezTo>
                  <a:cubicBezTo>
                    <a:pt x="54431" y="160782"/>
                    <a:pt x="93282" y="160782"/>
                    <a:pt x="126127" y="144018"/>
                  </a:cubicBezTo>
                  <a:cubicBezTo>
                    <a:pt x="138302" y="138655"/>
                    <a:pt x="146598" y="127092"/>
                    <a:pt x="147796" y="113824"/>
                  </a:cubicBezTo>
                  <a:close/>
                </a:path>
              </a:pathLst>
            </a:custGeom>
            <a:solidFill>
              <a:srgbClr val="F7B03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3094;p47"/>
            <p:cNvSpPr/>
            <p:nvPr/>
          </p:nvSpPr>
          <p:spPr>
            <a:xfrm>
              <a:off x="3446785" y="287483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FCC0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3095;p47"/>
            <p:cNvSpPr/>
            <p:nvPr/>
          </p:nvSpPr>
          <p:spPr>
            <a:xfrm>
              <a:off x="3458475" y="2886430"/>
              <a:ext cx="124119" cy="61959"/>
            </a:xfrm>
            <a:custGeom>
              <a:avLst/>
              <a:gdLst/>
              <a:ahLst/>
              <a:cxnLst/>
              <a:rect l="l" t="t" r="r" b="b"/>
              <a:pathLst>
                <a:path w="124119" h="61959" extrusionOk="0">
                  <a:moveTo>
                    <a:pt x="124119" y="31076"/>
                  </a:moveTo>
                  <a:cubicBezTo>
                    <a:pt x="124119" y="38030"/>
                    <a:pt x="118322" y="45269"/>
                    <a:pt x="108343" y="51079"/>
                  </a:cubicBezTo>
                  <a:cubicBezTo>
                    <a:pt x="95523" y="57870"/>
                    <a:pt x="81305" y="61595"/>
                    <a:pt x="66812" y="61938"/>
                  </a:cubicBezTo>
                  <a:lnTo>
                    <a:pt x="62060" y="61938"/>
                  </a:lnTo>
                  <a:cubicBezTo>
                    <a:pt x="45951" y="62280"/>
                    <a:pt x="30032" y="58509"/>
                    <a:pt x="15776" y="50984"/>
                  </a:cubicBezTo>
                  <a:cubicBezTo>
                    <a:pt x="5702" y="45174"/>
                    <a:pt x="0" y="37935"/>
                    <a:pt x="0" y="30981"/>
                  </a:cubicBezTo>
                  <a:cubicBezTo>
                    <a:pt x="0" y="24028"/>
                    <a:pt x="5702" y="16694"/>
                    <a:pt x="15776" y="10884"/>
                  </a:cubicBezTo>
                  <a:cubicBezTo>
                    <a:pt x="30041" y="3397"/>
                    <a:pt x="45960" y="-346"/>
                    <a:pt x="62060" y="25"/>
                  </a:cubicBezTo>
                  <a:lnTo>
                    <a:pt x="66812" y="25"/>
                  </a:lnTo>
                  <a:cubicBezTo>
                    <a:pt x="81305" y="301"/>
                    <a:pt x="95532" y="3987"/>
                    <a:pt x="108343" y="10788"/>
                  </a:cubicBezTo>
                  <a:cubicBezTo>
                    <a:pt x="118322" y="16789"/>
                    <a:pt x="124119" y="24123"/>
                    <a:pt x="124119" y="31076"/>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3096;p47"/>
            <p:cNvSpPr/>
            <p:nvPr/>
          </p:nvSpPr>
          <p:spPr>
            <a:xfrm>
              <a:off x="3467883" y="2886601"/>
              <a:ext cx="114710" cy="61717"/>
            </a:xfrm>
            <a:custGeom>
              <a:avLst/>
              <a:gdLst/>
              <a:ahLst/>
              <a:cxnLst/>
              <a:rect l="l" t="t" r="r" b="b"/>
              <a:pathLst>
                <a:path w="114710" h="61717" extrusionOk="0">
                  <a:moveTo>
                    <a:pt x="114711" y="30906"/>
                  </a:moveTo>
                  <a:cubicBezTo>
                    <a:pt x="114711" y="37859"/>
                    <a:pt x="108913" y="45099"/>
                    <a:pt x="98934" y="50909"/>
                  </a:cubicBezTo>
                  <a:cubicBezTo>
                    <a:pt x="73084" y="65320"/>
                    <a:pt x="41626" y="65320"/>
                    <a:pt x="15776" y="50909"/>
                  </a:cubicBezTo>
                  <a:cubicBezTo>
                    <a:pt x="6272" y="45099"/>
                    <a:pt x="0" y="37859"/>
                    <a:pt x="0" y="30906"/>
                  </a:cubicBezTo>
                  <a:cubicBezTo>
                    <a:pt x="0" y="23953"/>
                    <a:pt x="5797" y="16619"/>
                    <a:pt x="15776" y="10808"/>
                  </a:cubicBezTo>
                  <a:cubicBezTo>
                    <a:pt x="41626" y="-3603"/>
                    <a:pt x="73084" y="-3603"/>
                    <a:pt x="98934" y="10808"/>
                  </a:cubicBezTo>
                  <a:cubicBezTo>
                    <a:pt x="108913" y="16619"/>
                    <a:pt x="114711" y="23953"/>
                    <a:pt x="114711" y="30906"/>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3097;p47"/>
            <p:cNvSpPr/>
            <p:nvPr/>
          </p:nvSpPr>
          <p:spPr>
            <a:xfrm>
              <a:off x="3559880" y="2961132"/>
              <a:ext cx="42223" cy="98678"/>
            </a:xfrm>
            <a:custGeom>
              <a:avLst/>
              <a:gdLst/>
              <a:ahLst/>
              <a:cxnLst/>
              <a:rect l="l" t="t" r="r" b="b"/>
              <a:pathLst>
                <a:path w="42223" h="98678" extrusionOk="0">
                  <a:moveTo>
                    <a:pt x="23569" y="9049"/>
                  </a:moveTo>
                  <a:lnTo>
                    <a:pt x="7983" y="0"/>
                  </a:lnTo>
                  <a:lnTo>
                    <a:pt x="285" y="4381"/>
                  </a:lnTo>
                  <a:lnTo>
                    <a:pt x="7983" y="8858"/>
                  </a:lnTo>
                  <a:lnTo>
                    <a:pt x="7983" y="11716"/>
                  </a:lnTo>
                  <a:lnTo>
                    <a:pt x="22619" y="20193"/>
                  </a:lnTo>
                  <a:lnTo>
                    <a:pt x="22144" y="22955"/>
                  </a:lnTo>
                  <a:cubicBezTo>
                    <a:pt x="25689" y="27984"/>
                    <a:pt x="28873" y="33271"/>
                    <a:pt x="31648" y="38767"/>
                  </a:cubicBezTo>
                  <a:lnTo>
                    <a:pt x="32123" y="38290"/>
                  </a:lnTo>
                  <a:lnTo>
                    <a:pt x="32123" y="74962"/>
                  </a:lnTo>
                  <a:cubicBezTo>
                    <a:pt x="32123" y="84487"/>
                    <a:pt x="26516" y="81344"/>
                    <a:pt x="24140" y="79915"/>
                  </a:cubicBezTo>
                  <a:lnTo>
                    <a:pt x="7698" y="70390"/>
                  </a:lnTo>
                  <a:lnTo>
                    <a:pt x="0" y="74771"/>
                  </a:lnTo>
                  <a:lnTo>
                    <a:pt x="7698" y="79248"/>
                  </a:lnTo>
                  <a:lnTo>
                    <a:pt x="7698" y="82105"/>
                  </a:lnTo>
                  <a:lnTo>
                    <a:pt x="24140" y="91630"/>
                  </a:lnTo>
                  <a:cubicBezTo>
                    <a:pt x="25812" y="92631"/>
                    <a:pt x="27599" y="93431"/>
                    <a:pt x="29462" y="94012"/>
                  </a:cubicBezTo>
                  <a:lnTo>
                    <a:pt x="28511" y="98679"/>
                  </a:lnTo>
                  <a:lnTo>
                    <a:pt x="37065" y="93821"/>
                  </a:lnTo>
                  <a:lnTo>
                    <a:pt x="37065" y="93821"/>
                  </a:lnTo>
                  <a:cubicBezTo>
                    <a:pt x="40838" y="90687"/>
                    <a:pt x="42739" y="85830"/>
                    <a:pt x="42102" y="80963"/>
                  </a:cubicBezTo>
                  <a:lnTo>
                    <a:pt x="42102" y="42863"/>
                  </a:lnTo>
                  <a:cubicBezTo>
                    <a:pt x="41408" y="29346"/>
                    <a:pt x="34575" y="16888"/>
                    <a:pt x="23569" y="9049"/>
                  </a:cubicBezTo>
                  <a:close/>
                </a:path>
              </a:pathLst>
            </a:custGeom>
            <a:solidFill>
              <a:srgbClr val="C9883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3098;p47"/>
            <p:cNvSpPr/>
            <p:nvPr/>
          </p:nvSpPr>
          <p:spPr>
            <a:xfrm>
              <a:off x="3560165" y="2965989"/>
              <a:ext cx="34688" cy="94398"/>
            </a:xfrm>
            <a:custGeom>
              <a:avLst/>
              <a:gdLst/>
              <a:ahLst/>
              <a:cxnLst/>
              <a:rect l="l" t="t" r="r" b="b"/>
              <a:pathLst>
                <a:path w="34688" h="94398" extrusionOk="0">
                  <a:moveTo>
                    <a:pt x="16537" y="91535"/>
                  </a:moveTo>
                  <a:lnTo>
                    <a:pt x="0" y="82010"/>
                  </a:lnTo>
                  <a:lnTo>
                    <a:pt x="0" y="70199"/>
                  </a:lnTo>
                  <a:lnTo>
                    <a:pt x="16537" y="79724"/>
                  </a:lnTo>
                  <a:cubicBezTo>
                    <a:pt x="18913" y="81153"/>
                    <a:pt x="24520" y="84391"/>
                    <a:pt x="24520" y="74771"/>
                  </a:cubicBezTo>
                  <a:lnTo>
                    <a:pt x="24520" y="36671"/>
                  </a:lnTo>
                  <a:cubicBezTo>
                    <a:pt x="23874" y="30108"/>
                    <a:pt x="20405" y="24165"/>
                    <a:pt x="15016" y="20383"/>
                  </a:cubicBezTo>
                  <a:lnTo>
                    <a:pt x="0" y="11811"/>
                  </a:lnTo>
                  <a:lnTo>
                    <a:pt x="0" y="0"/>
                  </a:lnTo>
                  <a:lnTo>
                    <a:pt x="15681" y="9525"/>
                  </a:lnTo>
                  <a:cubicBezTo>
                    <a:pt x="26782" y="17173"/>
                    <a:pt x="33776" y="29489"/>
                    <a:pt x="34689" y="42958"/>
                  </a:cubicBezTo>
                  <a:lnTo>
                    <a:pt x="34689" y="81058"/>
                  </a:lnTo>
                  <a:cubicBezTo>
                    <a:pt x="34689" y="90678"/>
                    <a:pt x="29937" y="98965"/>
                    <a:pt x="16537" y="91535"/>
                  </a:cubicBezTo>
                  <a:close/>
                </a:path>
              </a:pathLst>
            </a:custGeom>
            <a:solidFill>
              <a:srgbClr val="E09C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3099;p47"/>
            <p:cNvSpPr/>
            <p:nvPr/>
          </p:nvSpPr>
          <p:spPr>
            <a:xfrm>
              <a:off x="5618400" y="4515040"/>
              <a:ext cx="756691" cy="437959"/>
            </a:xfrm>
            <a:custGeom>
              <a:avLst/>
              <a:gdLst/>
              <a:ahLst/>
              <a:cxnLst/>
              <a:rect l="l" t="t" r="r" b="b"/>
              <a:pathLst>
                <a:path w="756691" h="437959" extrusionOk="0">
                  <a:moveTo>
                    <a:pt x="756691" y="218980"/>
                  </a:moveTo>
                  <a:cubicBezTo>
                    <a:pt x="756691" y="339919"/>
                    <a:pt x="587300" y="437960"/>
                    <a:pt x="378346" y="437960"/>
                  </a:cubicBezTo>
                  <a:cubicBezTo>
                    <a:pt x="169391" y="437960"/>
                    <a:pt x="0" y="339919"/>
                    <a:pt x="0" y="218980"/>
                  </a:cubicBezTo>
                  <a:cubicBezTo>
                    <a:pt x="0" y="98041"/>
                    <a:pt x="169391" y="0"/>
                    <a:pt x="378346" y="0"/>
                  </a:cubicBezTo>
                  <a:cubicBezTo>
                    <a:pt x="587300" y="0"/>
                    <a:pt x="756691" y="98041"/>
                    <a:pt x="756691"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3100;p47"/>
            <p:cNvSpPr/>
            <p:nvPr/>
          </p:nvSpPr>
          <p:spPr>
            <a:xfrm>
              <a:off x="6158405" y="3069812"/>
              <a:ext cx="186021" cy="406050"/>
            </a:xfrm>
            <a:custGeom>
              <a:avLst/>
              <a:gdLst/>
              <a:ahLst/>
              <a:cxnLst/>
              <a:rect l="l" t="t" r="r" b="b"/>
              <a:pathLst>
                <a:path w="186021" h="406050" extrusionOk="0">
                  <a:moveTo>
                    <a:pt x="145028" y="0"/>
                  </a:moveTo>
                  <a:cubicBezTo>
                    <a:pt x="149304" y="38100"/>
                    <a:pt x="194352" y="200882"/>
                    <a:pt x="184659" y="256699"/>
                  </a:cubicBezTo>
                  <a:cubicBezTo>
                    <a:pt x="174965" y="312515"/>
                    <a:pt x="21288" y="406051"/>
                    <a:pt x="21288" y="406051"/>
                  </a:cubicBezTo>
                  <a:lnTo>
                    <a:pt x="0" y="310801"/>
                  </a:lnTo>
                  <a:lnTo>
                    <a:pt x="85534" y="227171"/>
                  </a:lnTo>
                  <a:lnTo>
                    <a:pt x="61965" y="68389"/>
                  </a:ln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3101;p47"/>
            <p:cNvSpPr/>
            <p:nvPr/>
          </p:nvSpPr>
          <p:spPr>
            <a:xfrm>
              <a:off x="6184541" y="2902850"/>
              <a:ext cx="133813" cy="257894"/>
            </a:xfrm>
            <a:custGeom>
              <a:avLst/>
              <a:gdLst/>
              <a:ahLst/>
              <a:cxnLst/>
              <a:rect l="l" t="t" r="r" b="b"/>
              <a:pathLst>
                <a:path w="133813" h="257894" extrusionOk="0">
                  <a:moveTo>
                    <a:pt x="0" y="6275"/>
                  </a:moveTo>
                  <a:cubicBezTo>
                    <a:pt x="30935" y="-8136"/>
                    <a:pt x="67743" y="3008"/>
                    <a:pt x="85534" y="32183"/>
                  </a:cubicBezTo>
                  <a:cubicBezTo>
                    <a:pt x="108153" y="69712"/>
                    <a:pt x="131627" y="198490"/>
                    <a:pt x="133813" y="220492"/>
                  </a:cubicBezTo>
                  <a:cubicBezTo>
                    <a:pt x="133813" y="220492"/>
                    <a:pt x="102071" y="264403"/>
                    <a:pt x="54457" y="2570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3102;p47"/>
            <p:cNvSpPr/>
            <p:nvPr/>
          </p:nvSpPr>
          <p:spPr>
            <a:xfrm>
              <a:off x="5735029" y="4688404"/>
              <a:ext cx="288490" cy="162715"/>
            </a:xfrm>
            <a:custGeom>
              <a:avLst/>
              <a:gdLst/>
              <a:ahLst/>
              <a:cxnLst/>
              <a:rect l="l" t="t" r="r" b="b"/>
              <a:pathLst>
                <a:path w="288490" h="162715" extrusionOk="0">
                  <a:moveTo>
                    <a:pt x="273882" y="39044"/>
                  </a:moveTo>
                  <a:cubicBezTo>
                    <a:pt x="240419" y="48340"/>
                    <a:pt x="204647" y="43997"/>
                    <a:pt x="174377" y="26947"/>
                  </a:cubicBezTo>
                  <a:cubicBezTo>
                    <a:pt x="150428" y="27709"/>
                    <a:pt x="20321" y="-28108"/>
                    <a:pt x="2644" y="18756"/>
                  </a:cubicBezTo>
                  <a:cubicBezTo>
                    <a:pt x="-12847" y="59808"/>
                    <a:pt x="43510" y="97813"/>
                    <a:pt x="73637" y="105147"/>
                  </a:cubicBezTo>
                  <a:cubicBezTo>
                    <a:pt x="139308" y="121054"/>
                    <a:pt x="187683" y="153915"/>
                    <a:pt x="214293" y="159440"/>
                  </a:cubicBezTo>
                  <a:cubicBezTo>
                    <a:pt x="233966" y="163631"/>
                    <a:pt x="259436" y="166393"/>
                    <a:pt x="275118" y="150867"/>
                  </a:cubicBezTo>
                  <a:cubicBezTo>
                    <a:pt x="293935" y="132293"/>
                    <a:pt x="292319" y="63523"/>
                    <a:pt x="273882" y="3904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3103;p47"/>
            <p:cNvSpPr/>
            <p:nvPr/>
          </p:nvSpPr>
          <p:spPr>
            <a:xfrm>
              <a:off x="5735111" y="4715446"/>
              <a:ext cx="283683" cy="135768"/>
            </a:xfrm>
            <a:custGeom>
              <a:avLst/>
              <a:gdLst/>
              <a:ahLst/>
              <a:cxnLst/>
              <a:rect l="l" t="t" r="r" b="b"/>
              <a:pathLst>
                <a:path w="283683" h="135768" extrusionOk="0">
                  <a:moveTo>
                    <a:pt x="214211" y="121063"/>
                  </a:moveTo>
                  <a:cubicBezTo>
                    <a:pt x="187885" y="115538"/>
                    <a:pt x="139226" y="82963"/>
                    <a:pt x="73555" y="66675"/>
                  </a:cubicBezTo>
                  <a:cubicBezTo>
                    <a:pt x="48275" y="60579"/>
                    <a:pt x="4843" y="32861"/>
                    <a:pt x="471" y="0"/>
                  </a:cubicBezTo>
                  <a:cubicBezTo>
                    <a:pt x="-5422" y="38100"/>
                    <a:pt x="45424" y="71342"/>
                    <a:pt x="73555" y="78200"/>
                  </a:cubicBezTo>
                  <a:cubicBezTo>
                    <a:pt x="139226" y="94107"/>
                    <a:pt x="187600" y="126968"/>
                    <a:pt x="214211" y="132493"/>
                  </a:cubicBezTo>
                  <a:cubicBezTo>
                    <a:pt x="233884" y="136684"/>
                    <a:pt x="259354" y="139446"/>
                    <a:pt x="275035" y="123920"/>
                  </a:cubicBezTo>
                  <a:cubicBezTo>
                    <a:pt x="279074" y="119415"/>
                    <a:pt x="282040" y="114033"/>
                    <a:pt x="283684" y="108204"/>
                  </a:cubicBezTo>
                  <a:cubicBezTo>
                    <a:pt x="263859" y="123254"/>
                    <a:pt x="238094" y="128026"/>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3104;p47"/>
            <p:cNvSpPr/>
            <p:nvPr/>
          </p:nvSpPr>
          <p:spPr>
            <a:xfrm>
              <a:off x="5946488" y="4593442"/>
              <a:ext cx="288134" cy="162731"/>
            </a:xfrm>
            <a:custGeom>
              <a:avLst/>
              <a:gdLst/>
              <a:ahLst/>
              <a:cxnLst/>
              <a:rect l="l" t="t" r="r" b="b"/>
              <a:pathLst>
                <a:path w="288134" h="162731" extrusionOk="0">
                  <a:moveTo>
                    <a:pt x="273882" y="39041"/>
                  </a:moveTo>
                  <a:cubicBezTo>
                    <a:pt x="240429" y="48319"/>
                    <a:pt x="204675" y="44004"/>
                    <a:pt x="174377" y="27040"/>
                  </a:cubicBezTo>
                  <a:cubicBezTo>
                    <a:pt x="150428" y="27707"/>
                    <a:pt x="20321" y="-28110"/>
                    <a:pt x="2644" y="18753"/>
                  </a:cubicBezTo>
                  <a:cubicBezTo>
                    <a:pt x="-12847" y="59806"/>
                    <a:pt x="43510" y="97810"/>
                    <a:pt x="73637" y="105145"/>
                  </a:cubicBezTo>
                  <a:cubicBezTo>
                    <a:pt x="139308" y="121051"/>
                    <a:pt x="187683" y="153913"/>
                    <a:pt x="214293" y="159533"/>
                  </a:cubicBezTo>
                  <a:cubicBezTo>
                    <a:pt x="234061" y="163628"/>
                    <a:pt x="259436" y="166391"/>
                    <a:pt x="275118" y="150865"/>
                  </a:cubicBezTo>
                  <a:cubicBezTo>
                    <a:pt x="293460" y="132291"/>
                    <a:pt x="291844" y="63521"/>
                    <a:pt x="273882" y="390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3105;p47"/>
            <p:cNvSpPr/>
            <p:nvPr/>
          </p:nvSpPr>
          <p:spPr>
            <a:xfrm>
              <a:off x="5946095" y="4620482"/>
              <a:ext cx="283683" cy="135691"/>
            </a:xfrm>
            <a:custGeom>
              <a:avLst/>
              <a:gdLst/>
              <a:ahLst/>
              <a:cxnLst/>
              <a:rect l="l" t="t" r="r" b="b"/>
              <a:pathLst>
                <a:path w="283683" h="135691" extrusionOk="0">
                  <a:moveTo>
                    <a:pt x="214211" y="121063"/>
                  </a:moveTo>
                  <a:cubicBezTo>
                    <a:pt x="187885" y="115538"/>
                    <a:pt x="139226" y="82963"/>
                    <a:pt x="73555" y="66675"/>
                  </a:cubicBezTo>
                  <a:cubicBezTo>
                    <a:pt x="48275" y="60579"/>
                    <a:pt x="4842" y="32956"/>
                    <a:pt x="471" y="0"/>
                  </a:cubicBezTo>
                  <a:cubicBezTo>
                    <a:pt x="-5422" y="38100"/>
                    <a:pt x="45424" y="71247"/>
                    <a:pt x="73555" y="78105"/>
                  </a:cubicBezTo>
                  <a:cubicBezTo>
                    <a:pt x="139226" y="94012"/>
                    <a:pt x="187600" y="126873"/>
                    <a:pt x="214211" y="132493"/>
                  </a:cubicBezTo>
                  <a:cubicBezTo>
                    <a:pt x="233979" y="136588"/>
                    <a:pt x="259354" y="139351"/>
                    <a:pt x="275035" y="123825"/>
                  </a:cubicBezTo>
                  <a:cubicBezTo>
                    <a:pt x="279074" y="119320"/>
                    <a:pt x="282039" y="113938"/>
                    <a:pt x="283683" y="108109"/>
                  </a:cubicBezTo>
                  <a:cubicBezTo>
                    <a:pt x="263868" y="123187"/>
                    <a:pt x="238113" y="127997"/>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3106;p47"/>
            <p:cNvSpPr/>
            <p:nvPr/>
          </p:nvSpPr>
          <p:spPr>
            <a:xfrm>
              <a:off x="5812467" y="3540156"/>
              <a:ext cx="422006" cy="1193603"/>
            </a:xfrm>
            <a:custGeom>
              <a:avLst/>
              <a:gdLst/>
              <a:ahLst/>
              <a:cxnLst/>
              <a:rect l="l" t="t" r="r" b="b"/>
              <a:pathLst>
                <a:path w="422006" h="1193603" extrusionOk="0">
                  <a:moveTo>
                    <a:pt x="409993" y="738092"/>
                  </a:moveTo>
                  <a:cubicBezTo>
                    <a:pt x="404434" y="689638"/>
                    <a:pt x="394379" y="641804"/>
                    <a:pt x="379961" y="595217"/>
                  </a:cubicBezTo>
                  <a:cubicBezTo>
                    <a:pt x="379961" y="595217"/>
                    <a:pt x="388990" y="471964"/>
                    <a:pt x="393457" y="355092"/>
                  </a:cubicBezTo>
                  <a:cubicBezTo>
                    <a:pt x="398589" y="222504"/>
                    <a:pt x="444397" y="105823"/>
                    <a:pt x="408188" y="0"/>
                  </a:cubicBezTo>
                  <a:lnTo>
                    <a:pt x="0" y="90964"/>
                  </a:lnTo>
                  <a:cubicBezTo>
                    <a:pt x="0" y="90964"/>
                    <a:pt x="24710" y="619601"/>
                    <a:pt x="30222" y="683609"/>
                  </a:cubicBezTo>
                  <a:cubicBezTo>
                    <a:pt x="33216" y="733349"/>
                    <a:pt x="39308" y="782841"/>
                    <a:pt x="48469" y="831818"/>
                  </a:cubicBezTo>
                  <a:cubicBezTo>
                    <a:pt x="67477" y="934402"/>
                    <a:pt x="97414" y="1178528"/>
                    <a:pt x="97414" y="1178528"/>
                  </a:cubicBezTo>
                  <a:cubicBezTo>
                    <a:pt x="140561" y="1203674"/>
                    <a:pt x="197204" y="1189768"/>
                    <a:pt x="197204" y="1189768"/>
                  </a:cubicBezTo>
                  <a:cubicBezTo>
                    <a:pt x="197204" y="1189768"/>
                    <a:pt x="194163" y="881063"/>
                    <a:pt x="191311" y="807148"/>
                  </a:cubicBezTo>
                  <a:cubicBezTo>
                    <a:pt x="187985" y="716851"/>
                    <a:pt x="185229" y="723709"/>
                    <a:pt x="185229" y="723709"/>
                  </a:cubicBezTo>
                  <a:lnTo>
                    <a:pt x="198819" y="499110"/>
                  </a:lnTo>
                  <a:lnTo>
                    <a:pt x="207658" y="387286"/>
                  </a:lnTo>
                  <a:cubicBezTo>
                    <a:pt x="207658" y="387286"/>
                    <a:pt x="218967" y="469392"/>
                    <a:pt x="226665" y="542734"/>
                  </a:cubicBezTo>
                  <a:cubicBezTo>
                    <a:pt x="233033" y="606647"/>
                    <a:pt x="248429" y="664464"/>
                    <a:pt x="265631" y="783526"/>
                  </a:cubicBezTo>
                  <a:cubicBezTo>
                    <a:pt x="280552" y="886777"/>
                    <a:pt x="304787" y="1094232"/>
                    <a:pt x="304787" y="1094232"/>
                  </a:cubicBezTo>
                  <a:cubicBezTo>
                    <a:pt x="347934" y="1119473"/>
                    <a:pt x="406572" y="1098518"/>
                    <a:pt x="406572" y="1098518"/>
                  </a:cubicBezTo>
                  <a:cubicBezTo>
                    <a:pt x="406572" y="1098518"/>
                    <a:pt x="421683" y="827627"/>
                    <a:pt x="409993" y="7380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3107;p47"/>
            <p:cNvSpPr/>
            <p:nvPr/>
          </p:nvSpPr>
          <p:spPr>
            <a:xfrm>
              <a:off x="5874419" y="2560474"/>
              <a:ext cx="305952" cy="491697"/>
            </a:xfrm>
            <a:custGeom>
              <a:avLst/>
              <a:gdLst/>
              <a:ahLst/>
              <a:cxnLst/>
              <a:rect l="l" t="t" r="r" b="b"/>
              <a:pathLst>
                <a:path w="305952" h="491697" extrusionOk="0">
                  <a:moveTo>
                    <a:pt x="288928" y="350842"/>
                  </a:moveTo>
                  <a:cubicBezTo>
                    <a:pt x="257851" y="352366"/>
                    <a:pt x="234756" y="360367"/>
                    <a:pt x="230860" y="350842"/>
                  </a:cubicBezTo>
                  <a:cubicBezTo>
                    <a:pt x="227496" y="334783"/>
                    <a:pt x="225120" y="318523"/>
                    <a:pt x="223732" y="302169"/>
                  </a:cubicBezTo>
                  <a:cubicBezTo>
                    <a:pt x="227343" y="293120"/>
                    <a:pt x="230385" y="283119"/>
                    <a:pt x="230385" y="283119"/>
                  </a:cubicBezTo>
                  <a:cubicBezTo>
                    <a:pt x="269445" y="259021"/>
                    <a:pt x="281800" y="216444"/>
                    <a:pt x="286932" y="167486"/>
                  </a:cubicBezTo>
                  <a:cubicBezTo>
                    <a:pt x="295676" y="83285"/>
                    <a:pt x="250248" y="9656"/>
                    <a:pt x="166329" y="798"/>
                  </a:cubicBezTo>
                  <a:cubicBezTo>
                    <a:pt x="87353" y="-7393"/>
                    <a:pt x="29285" y="48423"/>
                    <a:pt x="13793" y="124623"/>
                  </a:cubicBezTo>
                  <a:cubicBezTo>
                    <a:pt x="5430" y="162723"/>
                    <a:pt x="-11201" y="233589"/>
                    <a:pt x="11323" y="296073"/>
                  </a:cubicBezTo>
                  <a:cubicBezTo>
                    <a:pt x="23867" y="330744"/>
                    <a:pt x="39834" y="358271"/>
                    <a:pt x="56180" y="363605"/>
                  </a:cubicBezTo>
                  <a:cubicBezTo>
                    <a:pt x="71833" y="363205"/>
                    <a:pt x="87448" y="361834"/>
                    <a:pt x="102939" y="359510"/>
                  </a:cubicBezTo>
                  <a:lnTo>
                    <a:pt x="102939" y="359510"/>
                  </a:lnTo>
                  <a:cubicBezTo>
                    <a:pt x="102939" y="359510"/>
                    <a:pt x="107121" y="382941"/>
                    <a:pt x="110067" y="397610"/>
                  </a:cubicBezTo>
                  <a:cubicBezTo>
                    <a:pt x="113013" y="412278"/>
                    <a:pt x="111777" y="420565"/>
                    <a:pt x="82031" y="438948"/>
                  </a:cubicBezTo>
                  <a:cubicBezTo>
                    <a:pt x="52284" y="457331"/>
                    <a:pt x="127079" y="495241"/>
                    <a:pt x="176023" y="491431"/>
                  </a:cubicBezTo>
                  <a:cubicBezTo>
                    <a:pt x="224968" y="487621"/>
                    <a:pt x="279424" y="458951"/>
                    <a:pt x="294440" y="426851"/>
                  </a:cubicBezTo>
                  <a:cubicBezTo>
                    <a:pt x="311262" y="391514"/>
                    <a:pt x="309837" y="349794"/>
                    <a:pt x="288928" y="3508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3108;p47"/>
            <p:cNvSpPr/>
            <p:nvPr/>
          </p:nvSpPr>
          <p:spPr>
            <a:xfrm>
              <a:off x="5809360" y="2908700"/>
              <a:ext cx="471048" cy="781597"/>
            </a:xfrm>
            <a:custGeom>
              <a:avLst/>
              <a:gdLst/>
              <a:ahLst/>
              <a:cxnLst/>
              <a:rect l="l" t="t" r="r" b="b"/>
              <a:pathLst>
                <a:path w="471048" h="781597" extrusionOk="0">
                  <a:moveTo>
                    <a:pt x="308559" y="7283"/>
                  </a:moveTo>
                  <a:cubicBezTo>
                    <a:pt x="317113" y="28715"/>
                    <a:pt x="295254" y="54908"/>
                    <a:pt x="236901" y="73482"/>
                  </a:cubicBezTo>
                  <a:cubicBezTo>
                    <a:pt x="178547" y="92056"/>
                    <a:pt x="173225" y="68243"/>
                    <a:pt x="173225" y="68243"/>
                  </a:cubicBezTo>
                  <a:cubicBezTo>
                    <a:pt x="173225" y="68243"/>
                    <a:pt x="87691" y="107296"/>
                    <a:pt x="59750" y="126822"/>
                  </a:cubicBezTo>
                  <a:cubicBezTo>
                    <a:pt x="24776" y="151396"/>
                    <a:pt x="9190" y="222072"/>
                    <a:pt x="4438" y="342373"/>
                  </a:cubicBezTo>
                  <a:cubicBezTo>
                    <a:pt x="-979" y="481152"/>
                    <a:pt x="-1454" y="686987"/>
                    <a:pt x="3107" y="722516"/>
                  </a:cubicBezTo>
                  <a:cubicBezTo>
                    <a:pt x="3107" y="722516"/>
                    <a:pt x="68589" y="787952"/>
                    <a:pt x="152412" y="781094"/>
                  </a:cubicBezTo>
                  <a:cubicBezTo>
                    <a:pt x="236235" y="774236"/>
                    <a:pt x="377272" y="699846"/>
                    <a:pt x="411485" y="642410"/>
                  </a:cubicBezTo>
                  <a:cubicBezTo>
                    <a:pt x="410535" y="520776"/>
                    <a:pt x="396279" y="500964"/>
                    <a:pt x="415952" y="430860"/>
                  </a:cubicBezTo>
                  <a:cubicBezTo>
                    <a:pt x="461000" y="270364"/>
                    <a:pt x="484664" y="204641"/>
                    <a:pt x="462806" y="97961"/>
                  </a:cubicBezTo>
                  <a:cubicBezTo>
                    <a:pt x="444748" y="10045"/>
                    <a:pt x="419469" y="-813"/>
                    <a:pt x="384875" y="44"/>
                  </a:cubicBezTo>
                  <a:cubicBezTo>
                    <a:pt x="359329" y="1092"/>
                    <a:pt x="333849" y="3511"/>
                    <a:pt x="308559" y="728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3109;p47"/>
            <p:cNvSpPr/>
            <p:nvPr/>
          </p:nvSpPr>
          <p:spPr>
            <a:xfrm>
              <a:off x="5348856" y="3006224"/>
              <a:ext cx="597933" cy="466333"/>
            </a:xfrm>
            <a:custGeom>
              <a:avLst/>
              <a:gdLst/>
              <a:ahLst/>
              <a:cxnLst/>
              <a:rect l="l" t="t" r="r" b="b"/>
              <a:pathLst>
                <a:path w="597933" h="466333" extrusionOk="0">
                  <a:moveTo>
                    <a:pt x="333219" y="359529"/>
                  </a:moveTo>
                  <a:cubicBezTo>
                    <a:pt x="402027" y="376960"/>
                    <a:pt x="418183" y="333431"/>
                    <a:pt x="427212" y="297522"/>
                  </a:cubicBezTo>
                  <a:cubicBezTo>
                    <a:pt x="449070" y="210368"/>
                    <a:pt x="460855" y="131691"/>
                    <a:pt x="477202" y="82161"/>
                  </a:cubicBezTo>
                  <a:cubicBezTo>
                    <a:pt x="496209" y="23868"/>
                    <a:pt x="516547" y="14629"/>
                    <a:pt x="544773" y="3199"/>
                  </a:cubicBezTo>
                  <a:cubicBezTo>
                    <a:pt x="578037" y="-10136"/>
                    <a:pt x="606548" y="17963"/>
                    <a:pt x="595524" y="92258"/>
                  </a:cubicBezTo>
                  <a:cubicBezTo>
                    <a:pt x="582408" y="180078"/>
                    <a:pt x="565302" y="241705"/>
                    <a:pt x="532513" y="345623"/>
                  </a:cubicBezTo>
                  <a:cubicBezTo>
                    <a:pt x="523960" y="372769"/>
                    <a:pt x="504763" y="420966"/>
                    <a:pt x="476061" y="444302"/>
                  </a:cubicBezTo>
                  <a:cubicBezTo>
                    <a:pt x="440517" y="472877"/>
                    <a:pt x="387106" y="471829"/>
                    <a:pt x="306228" y="451636"/>
                  </a:cubicBezTo>
                  <a:cubicBezTo>
                    <a:pt x="271730" y="443064"/>
                    <a:pt x="233905" y="422394"/>
                    <a:pt x="168708" y="391915"/>
                  </a:cubicBezTo>
                  <a:cubicBezTo>
                    <a:pt x="151222" y="383723"/>
                    <a:pt x="137536" y="378294"/>
                    <a:pt x="103988" y="362577"/>
                  </a:cubicBezTo>
                  <a:cubicBezTo>
                    <a:pt x="70439" y="346861"/>
                    <a:pt x="35370" y="320667"/>
                    <a:pt x="17789" y="295141"/>
                  </a:cubicBezTo>
                  <a:cubicBezTo>
                    <a:pt x="207" y="269614"/>
                    <a:pt x="-2169" y="257041"/>
                    <a:pt x="1442" y="251707"/>
                  </a:cubicBezTo>
                  <a:cubicBezTo>
                    <a:pt x="5909" y="244372"/>
                    <a:pt x="13892" y="245991"/>
                    <a:pt x="23301" y="256755"/>
                  </a:cubicBezTo>
                  <a:cubicBezTo>
                    <a:pt x="36872" y="274966"/>
                    <a:pt x="53646" y="290521"/>
                    <a:pt x="72815" y="302665"/>
                  </a:cubicBezTo>
                  <a:cubicBezTo>
                    <a:pt x="72815" y="302665"/>
                    <a:pt x="51052" y="280186"/>
                    <a:pt x="39267" y="265613"/>
                  </a:cubicBezTo>
                  <a:cubicBezTo>
                    <a:pt x="28727" y="252611"/>
                    <a:pt x="19974" y="238267"/>
                    <a:pt x="13227" y="222941"/>
                  </a:cubicBezTo>
                  <a:cubicBezTo>
                    <a:pt x="7049" y="208082"/>
                    <a:pt x="19879" y="187889"/>
                    <a:pt x="29573" y="198462"/>
                  </a:cubicBezTo>
                  <a:cubicBezTo>
                    <a:pt x="39267" y="209034"/>
                    <a:pt x="44019" y="219893"/>
                    <a:pt x="61791" y="241229"/>
                  </a:cubicBezTo>
                  <a:cubicBezTo>
                    <a:pt x="71124" y="252649"/>
                    <a:pt x="81816" y="262889"/>
                    <a:pt x="93629" y="271709"/>
                  </a:cubicBezTo>
                  <a:cubicBezTo>
                    <a:pt x="82595" y="256641"/>
                    <a:pt x="72777" y="240714"/>
                    <a:pt x="64262" y="224084"/>
                  </a:cubicBezTo>
                  <a:cubicBezTo>
                    <a:pt x="56649" y="211158"/>
                    <a:pt x="52924" y="196309"/>
                    <a:pt x="53523" y="181317"/>
                  </a:cubicBezTo>
                  <a:cubicBezTo>
                    <a:pt x="53998" y="173506"/>
                    <a:pt x="65022" y="164267"/>
                    <a:pt x="75286" y="179031"/>
                  </a:cubicBezTo>
                  <a:cubicBezTo>
                    <a:pt x="84790" y="192270"/>
                    <a:pt x="90682" y="213035"/>
                    <a:pt x="112256" y="235609"/>
                  </a:cubicBezTo>
                  <a:cubicBezTo>
                    <a:pt x="127937" y="251897"/>
                    <a:pt x="141338" y="261327"/>
                    <a:pt x="141718" y="256755"/>
                  </a:cubicBezTo>
                  <a:cubicBezTo>
                    <a:pt x="142098" y="252183"/>
                    <a:pt x="132214" y="243324"/>
                    <a:pt x="126607" y="224274"/>
                  </a:cubicBezTo>
                  <a:cubicBezTo>
                    <a:pt x="121000" y="205224"/>
                    <a:pt x="126607" y="185127"/>
                    <a:pt x="137156" y="182936"/>
                  </a:cubicBezTo>
                  <a:cubicBezTo>
                    <a:pt x="147705" y="180745"/>
                    <a:pt x="145614" y="181317"/>
                    <a:pt x="153978" y="199128"/>
                  </a:cubicBezTo>
                  <a:cubicBezTo>
                    <a:pt x="162341" y="216940"/>
                    <a:pt x="175361" y="230085"/>
                    <a:pt x="185245" y="256278"/>
                  </a:cubicBezTo>
                  <a:cubicBezTo>
                    <a:pt x="190634" y="274624"/>
                    <a:pt x="200423" y="291369"/>
                    <a:pt x="213757" y="305047"/>
                  </a:cubicBezTo>
                  <a:cubicBezTo>
                    <a:pt x="230483" y="323144"/>
                    <a:pt x="267833" y="343051"/>
                    <a:pt x="333219" y="35952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3110;p47"/>
            <p:cNvSpPr/>
            <p:nvPr/>
          </p:nvSpPr>
          <p:spPr>
            <a:xfrm>
              <a:off x="5786047" y="2996305"/>
              <a:ext cx="182011" cy="266828"/>
            </a:xfrm>
            <a:custGeom>
              <a:avLst/>
              <a:gdLst/>
              <a:ahLst/>
              <a:cxnLst/>
              <a:rect l="l" t="t" r="r" b="b"/>
              <a:pathLst>
                <a:path w="182011" h="266828" extrusionOk="0">
                  <a:moveTo>
                    <a:pt x="133053" y="1213"/>
                  </a:moveTo>
                  <a:cubicBezTo>
                    <a:pt x="87150" y="-5550"/>
                    <a:pt x="54742" y="15119"/>
                    <a:pt x="34404" y="84937"/>
                  </a:cubicBezTo>
                  <a:cubicBezTo>
                    <a:pt x="14066" y="154755"/>
                    <a:pt x="0" y="211905"/>
                    <a:pt x="0" y="211905"/>
                  </a:cubicBezTo>
                  <a:cubicBezTo>
                    <a:pt x="18143" y="238194"/>
                    <a:pt x="45666" y="256502"/>
                    <a:pt x="76886" y="263055"/>
                  </a:cubicBezTo>
                  <a:cubicBezTo>
                    <a:pt x="131818" y="276390"/>
                    <a:pt x="151586" y="250101"/>
                    <a:pt x="151586" y="250101"/>
                  </a:cubicBezTo>
                  <a:cubicBezTo>
                    <a:pt x="151586" y="250101"/>
                    <a:pt x="166886" y="177044"/>
                    <a:pt x="176390" y="127323"/>
                  </a:cubicBezTo>
                  <a:cubicBezTo>
                    <a:pt x="185894" y="77603"/>
                    <a:pt x="189886" y="9594"/>
                    <a:pt x="133053" y="12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3111;p47"/>
            <p:cNvSpPr/>
            <p:nvPr/>
          </p:nvSpPr>
          <p:spPr>
            <a:xfrm>
              <a:off x="5873666" y="2538911"/>
              <a:ext cx="296973" cy="328330"/>
            </a:xfrm>
            <a:custGeom>
              <a:avLst/>
              <a:gdLst/>
              <a:ahLst/>
              <a:cxnLst/>
              <a:rect l="l" t="t" r="r" b="b"/>
              <a:pathLst>
                <a:path w="296973" h="328330" extrusionOk="0">
                  <a:moveTo>
                    <a:pt x="16733" y="135613"/>
                  </a:moveTo>
                  <a:cubicBezTo>
                    <a:pt x="16733" y="135613"/>
                    <a:pt x="-55876" y="25123"/>
                    <a:pt x="101411" y="2263"/>
                  </a:cubicBezTo>
                  <a:cubicBezTo>
                    <a:pt x="214791" y="-13930"/>
                    <a:pt x="287686" y="59413"/>
                    <a:pt x="296049" y="138280"/>
                  </a:cubicBezTo>
                  <a:cubicBezTo>
                    <a:pt x="304127" y="214003"/>
                    <a:pt x="257558" y="292585"/>
                    <a:pt x="224010" y="323827"/>
                  </a:cubicBezTo>
                  <a:cubicBezTo>
                    <a:pt x="207664" y="329637"/>
                    <a:pt x="172309" y="333352"/>
                    <a:pt x="126026" y="311920"/>
                  </a:cubicBezTo>
                  <a:cubicBezTo>
                    <a:pt x="124144" y="291308"/>
                    <a:pt x="123413" y="270611"/>
                    <a:pt x="123840" y="249913"/>
                  </a:cubicBezTo>
                  <a:cubicBezTo>
                    <a:pt x="123840" y="249913"/>
                    <a:pt x="179152" y="133612"/>
                    <a:pt x="16733" y="13561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3112;p47"/>
            <p:cNvSpPr/>
            <p:nvPr/>
          </p:nvSpPr>
          <p:spPr>
            <a:xfrm>
              <a:off x="4255557" y="1955958"/>
              <a:ext cx="334153" cy="334898"/>
            </a:xfrm>
            <a:custGeom>
              <a:avLst/>
              <a:gdLst/>
              <a:ahLst/>
              <a:cxnLst/>
              <a:rect l="l" t="t" r="r" b="b"/>
              <a:pathLst>
                <a:path w="334153" h="334898" extrusionOk="0">
                  <a:moveTo>
                    <a:pt x="334153" y="167449"/>
                  </a:moveTo>
                  <a:cubicBezTo>
                    <a:pt x="334153" y="259929"/>
                    <a:pt x="259351" y="334899"/>
                    <a:pt x="167077" y="334899"/>
                  </a:cubicBezTo>
                  <a:cubicBezTo>
                    <a:pt x="74803" y="334899"/>
                    <a:pt x="0" y="259929"/>
                    <a:pt x="0" y="167449"/>
                  </a:cubicBezTo>
                  <a:cubicBezTo>
                    <a:pt x="0" y="74970"/>
                    <a:pt x="74803" y="0"/>
                    <a:pt x="167077" y="0"/>
                  </a:cubicBezTo>
                  <a:cubicBezTo>
                    <a:pt x="259351" y="0"/>
                    <a:pt x="334153" y="74970"/>
                    <a:pt x="334153" y="167449"/>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3113;p47"/>
            <p:cNvSpPr/>
            <p:nvPr/>
          </p:nvSpPr>
          <p:spPr>
            <a:xfrm>
              <a:off x="4197204" y="1948719"/>
              <a:ext cx="450859" cy="225075"/>
            </a:xfrm>
            <a:custGeom>
              <a:avLst/>
              <a:gdLst/>
              <a:ahLst/>
              <a:cxnLst/>
              <a:rect l="l" t="t" r="r" b="b"/>
              <a:pathLst>
                <a:path w="450859" h="225075" extrusionOk="0">
                  <a:moveTo>
                    <a:pt x="225430" y="225076"/>
                  </a:moveTo>
                  <a:cubicBezTo>
                    <a:pt x="162040" y="225076"/>
                    <a:pt x="100645" y="210598"/>
                    <a:pt x="57023" y="185357"/>
                  </a:cubicBezTo>
                  <a:cubicBezTo>
                    <a:pt x="20623" y="164306"/>
                    <a:pt x="0" y="137732"/>
                    <a:pt x="0" y="112586"/>
                  </a:cubicBezTo>
                  <a:cubicBezTo>
                    <a:pt x="0" y="87440"/>
                    <a:pt x="20908" y="60865"/>
                    <a:pt x="57023" y="39719"/>
                  </a:cubicBezTo>
                  <a:cubicBezTo>
                    <a:pt x="100645" y="14478"/>
                    <a:pt x="161564" y="0"/>
                    <a:pt x="225430" y="0"/>
                  </a:cubicBezTo>
                  <a:cubicBezTo>
                    <a:pt x="289295" y="0"/>
                    <a:pt x="350120" y="14478"/>
                    <a:pt x="393837" y="39719"/>
                  </a:cubicBezTo>
                  <a:cubicBezTo>
                    <a:pt x="430237" y="60865"/>
                    <a:pt x="450860" y="87344"/>
                    <a:pt x="450860" y="112586"/>
                  </a:cubicBezTo>
                  <a:cubicBezTo>
                    <a:pt x="450860" y="137827"/>
                    <a:pt x="430046" y="164306"/>
                    <a:pt x="393837" y="185357"/>
                  </a:cubicBezTo>
                  <a:cubicBezTo>
                    <a:pt x="350500" y="210598"/>
                    <a:pt x="288725" y="225076"/>
                    <a:pt x="225430" y="225076"/>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3114;p47"/>
            <p:cNvSpPr/>
            <p:nvPr/>
          </p:nvSpPr>
          <p:spPr>
            <a:xfrm>
              <a:off x="4129822" y="1856041"/>
              <a:ext cx="585718" cy="291750"/>
            </a:xfrm>
            <a:custGeom>
              <a:avLst/>
              <a:gdLst/>
              <a:ahLst/>
              <a:cxnLst/>
              <a:rect l="l" t="t" r="r" b="b"/>
              <a:pathLst>
                <a:path w="585718" h="291750" extrusionOk="0">
                  <a:moveTo>
                    <a:pt x="292812" y="291751"/>
                  </a:moveTo>
                  <a:cubicBezTo>
                    <a:pt x="210699" y="291751"/>
                    <a:pt x="131247" y="272701"/>
                    <a:pt x="74225" y="240221"/>
                  </a:cubicBezTo>
                  <a:cubicBezTo>
                    <a:pt x="26706" y="212884"/>
                    <a:pt x="0" y="178499"/>
                    <a:pt x="0" y="145828"/>
                  </a:cubicBezTo>
                  <a:cubicBezTo>
                    <a:pt x="0" y="113157"/>
                    <a:pt x="26991" y="79153"/>
                    <a:pt x="74225" y="51530"/>
                  </a:cubicBezTo>
                  <a:cubicBezTo>
                    <a:pt x="130772" y="18764"/>
                    <a:pt x="210319" y="0"/>
                    <a:pt x="292812" y="0"/>
                  </a:cubicBezTo>
                  <a:cubicBezTo>
                    <a:pt x="375305" y="0"/>
                    <a:pt x="454376" y="19050"/>
                    <a:pt x="511399" y="51530"/>
                  </a:cubicBezTo>
                  <a:cubicBezTo>
                    <a:pt x="558918" y="78772"/>
                    <a:pt x="585718" y="113157"/>
                    <a:pt x="585718" y="145828"/>
                  </a:cubicBezTo>
                  <a:cubicBezTo>
                    <a:pt x="585718" y="178499"/>
                    <a:pt x="558633" y="212503"/>
                    <a:pt x="511399" y="240221"/>
                  </a:cubicBezTo>
                  <a:cubicBezTo>
                    <a:pt x="454471" y="272987"/>
                    <a:pt x="374924" y="291751"/>
                    <a:pt x="292812" y="291751"/>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3115;p47"/>
            <p:cNvSpPr/>
            <p:nvPr/>
          </p:nvSpPr>
          <p:spPr>
            <a:xfrm>
              <a:off x="4129822" y="1818703"/>
              <a:ext cx="585718" cy="291750"/>
            </a:xfrm>
            <a:custGeom>
              <a:avLst/>
              <a:gdLst/>
              <a:ahLst/>
              <a:cxnLst/>
              <a:rect l="l" t="t" r="r" b="b"/>
              <a:pathLst>
                <a:path w="585718" h="291750" extrusionOk="0">
                  <a:moveTo>
                    <a:pt x="292812" y="291751"/>
                  </a:moveTo>
                  <a:cubicBezTo>
                    <a:pt x="210699" y="291751"/>
                    <a:pt x="131247" y="272701"/>
                    <a:pt x="74225" y="240221"/>
                  </a:cubicBezTo>
                  <a:cubicBezTo>
                    <a:pt x="26706" y="212979"/>
                    <a:pt x="0" y="178498"/>
                    <a:pt x="0" y="145923"/>
                  </a:cubicBezTo>
                  <a:cubicBezTo>
                    <a:pt x="0" y="113347"/>
                    <a:pt x="26991" y="79248"/>
                    <a:pt x="74225" y="51530"/>
                  </a:cubicBezTo>
                  <a:cubicBezTo>
                    <a:pt x="130772" y="18764"/>
                    <a:pt x="210319" y="0"/>
                    <a:pt x="292812" y="0"/>
                  </a:cubicBezTo>
                  <a:cubicBezTo>
                    <a:pt x="375305" y="0"/>
                    <a:pt x="454376" y="19050"/>
                    <a:pt x="511399" y="51530"/>
                  </a:cubicBezTo>
                  <a:cubicBezTo>
                    <a:pt x="558918" y="78867"/>
                    <a:pt x="585718" y="113252"/>
                    <a:pt x="585718" y="145923"/>
                  </a:cubicBezTo>
                  <a:cubicBezTo>
                    <a:pt x="585718" y="178594"/>
                    <a:pt x="558633" y="212598"/>
                    <a:pt x="511399" y="240221"/>
                  </a:cubicBezTo>
                  <a:cubicBezTo>
                    <a:pt x="454471" y="272987"/>
                    <a:pt x="374924" y="291751"/>
                    <a:pt x="292812" y="291751"/>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3116;p47"/>
            <p:cNvSpPr/>
            <p:nvPr/>
          </p:nvSpPr>
          <p:spPr>
            <a:xfrm>
              <a:off x="4066052" y="1720024"/>
              <a:ext cx="713163" cy="355663"/>
            </a:xfrm>
            <a:custGeom>
              <a:avLst/>
              <a:gdLst/>
              <a:ahLst/>
              <a:cxnLst/>
              <a:rect l="l" t="t" r="r" b="b"/>
              <a:pathLst>
                <a:path w="713163" h="355663" extrusionOk="0">
                  <a:moveTo>
                    <a:pt x="356582" y="355663"/>
                  </a:moveTo>
                  <a:cubicBezTo>
                    <a:pt x="256412" y="355663"/>
                    <a:pt x="159474" y="332804"/>
                    <a:pt x="90476" y="292894"/>
                  </a:cubicBezTo>
                  <a:cubicBezTo>
                    <a:pt x="32978" y="259556"/>
                    <a:pt x="0" y="217646"/>
                    <a:pt x="0" y="177832"/>
                  </a:cubicBezTo>
                  <a:cubicBezTo>
                    <a:pt x="0" y="138017"/>
                    <a:pt x="32978" y="96107"/>
                    <a:pt x="90476" y="62865"/>
                  </a:cubicBezTo>
                  <a:cubicBezTo>
                    <a:pt x="159474" y="22955"/>
                    <a:pt x="256412" y="0"/>
                    <a:pt x="356582" y="0"/>
                  </a:cubicBezTo>
                  <a:cubicBezTo>
                    <a:pt x="456752" y="0"/>
                    <a:pt x="553596" y="22955"/>
                    <a:pt x="622688" y="62865"/>
                  </a:cubicBezTo>
                  <a:cubicBezTo>
                    <a:pt x="680186" y="96107"/>
                    <a:pt x="713164" y="138017"/>
                    <a:pt x="713164" y="177832"/>
                  </a:cubicBezTo>
                  <a:cubicBezTo>
                    <a:pt x="713164" y="217646"/>
                    <a:pt x="680186" y="259556"/>
                    <a:pt x="622688" y="292894"/>
                  </a:cubicBezTo>
                  <a:cubicBezTo>
                    <a:pt x="553690" y="332804"/>
                    <a:pt x="456657" y="355663"/>
                    <a:pt x="356582" y="355663"/>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3117;p47"/>
            <p:cNvSpPr/>
            <p:nvPr/>
          </p:nvSpPr>
          <p:spPr>
            <a:xfrm>
              <a:off x="4066052" y="1674590"/>
              <a:ext cx="713163" cy="355568"/>
            </a:xfrm>
            <a:custGeom>
              <a:avLst/>
              <a:gdLst/>
              <a:ahLst/>
              <a:cxnLst/>
              <a:rect l="l" t="t" r="r" b="b"/>
              <a:pathLst>
                <a:path w="713163" h="355568" extrusionOk="0">
                  <a:moveTo>
                    <a:pt x="356582" y="355568"/>
                  </a:moveTo>
                  <a:cubicBezTo>
                    <a:pt x="256412" y="355568"/>
                    <a:pt x="159474" y="332708"/>
                    <a:pt x="90476" y="292799"/>
                  </a:cubicBezTo>
                  <a:cubicBezTo>
                    <a:pt x="32978" y="259556"/>
                    <a:pt x="0" y="217551"/>
                    <a:pt x="0" y="177737"/>
                  </a:cubicBezTo>
                  <a:cubicBezTo>
                    <a:pt x="0" y="137922"/>
                    <a:pt x="32978" y="96012"/>
                    <a:pt x="90476" y="62770"/>
                  </a:cubicBezTo>
                  <a:cubicBezTo>
                    <a:pt x="159474" y="22860"/>
                    <a:pt x="256412" y="0"/>
                    <a:pt x="356582" y="0"/>
                  </a:cubicBezTo>
                  <a:cubicBezTo>
                    <a:pt x="456752" y="0"/>
                    <a:pt x="553596" y="22860"/>
                    <a:pt x="622688" y="62770"/>
                  </a:cubicBezTo>
                  <a:cubicBezTo>
                    <a:pt x="680186" y="96012"/>
                    <a:pt x="713164" y="138017"/>
                    <a:pt x="713164" y="177832"/>
                  </a:cubicBezTo>
                  <a:cubicBezTo>
                    <a:pt x="713164" y="217646"/>
                    <a:pt x="680186" y="259556"/>
                    <a:pt x="622688" y="292799"/>
                  </a:cubicBezTo>
                  <a:cubicBezTo>
                    <a:pt x="553690" y="332708"/>
                    <a:pt x="456657" y="355568"/>
                    <a:pt x="356582" y="355568"/>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3118;p47"/>
            <p:cNvSpPr/>
            <p:nvPr/>
          </p:nvSpPr>
          <p:spPr>
            <a:xfrm>
              <a:off x="4013211" y="1574958"/>
              <a:ext cx="818751" cy="408241"/>
            </a:xfrm>
            <a:custGeom>
              <a:avLst/>
              <a:gdLst/>
              <a:ahLst/>
              <a:cxnLst/>
              <a:rect l="l" t="t" r="r" b="b"/>
              <a:pathLst>
                <a:path w="818751" h="408241" extrusionOk="0">
                  <a:moveTo>
                    <a:pt x="409423" y="408242"/>
                  </a:moveTo>
                  <a:cubicBezTo>
                    <a:pt x="294427" y="408242"/>
                    <a:pt x="183138" y="382048"/>
                    <a:pt x="103876" y="336137"/>
                  </a:cubicBezTo>
                  <a:cubicBezTo>
                    <a:pt x="37825" y="298037"/>
                    <a:pt x="0" y="249841"/>
                    <a:pt x="0" y="204121"/>
                  </a:cubicBezTo>
                  <a:cubicBezTo>
                    <a:pt x="0" y="158401"/>
                    <a:pt x="38015" y="110299"/>
                    <a:pt x="103876" y="72009"/>
                  </a:cubicBezTo>
                  <a:cubicBezTo>
                    <a:pt x="183043" y="26194"/>
                    <a:pt x="294427" y="0"/>
                    <a:pt x="409328" y="0"/>
                  </a:cubicBezTo>
                  <a:cubicBezTo>
                    <a:pt x="524229" y="0"/>
                    <a:pt x="635708" y="26194"/>
                    <a:pt x="714875" y="72104"/>
                  </a:cubicBezTo>
                  <a:cubicBezTo>
                    <a:pt x="780926" y="110204"/>
                    <a:pt x="818751" y="158401"/>
                    <a:pt x="818751" y="204121"/>
                  </a:cubicBezTo>
                  <a:cubicBezTo>
                    <a:pt x="818751" y="249841"/>
                    <a:pt x="780736" y="297942"/>
                    <a:pt x="714875" y="336137"/>
                  </a:cubicBezTo>
                  <a:cubicBezTo>
                    <a:pt x="635708" y="382048"/>
                    <a:pt x="524324" y="408242"/>
                    <a:pt x="409423" y="408242"/>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3119;p47"/>
            <p:cNvSpPr/>
            <p:nvPr/>
          </p:nvSpPr>
          <p:spPr>
            <a:xfrm>
              <a:off x="4013211" y="1522666"/>
              <a:ext cx="818751" cy="408336"/>
            </a:xfrm>
            <a:custGeom>
              <a:avLst/>
              <a:gdLst/>
              <a:ahLst/>
              <a:cxnLst/>
              <a:rect l="l" t="t" r="r" b="b"/>
              <a:pathLst>
                <a:path w="818751" h="408336" extrusionOk="0">
                  <a:moveTo>
                    <a:pt x="409423" y="408337"/>
                  </a:moveTo>
                  <a:cubicBezTo>
                    <a:pt x="294427" y="408337"/>
                    <a:pt x="183138" y="382048"/>
                    <a:pt x="103876" y="336233"/>
                  </a:cubicBezTo>
                  <a:cubicBezTo>
                    <a:pt x="37825" y="298133"/>
                    <a:pt x="0" y="249936"/>
                    <a:pt x="0" y="204216"/>
                  </a:cubicBezTo>
                  <a:cubicBezTo>
                    <a:pt x="0" y="158496"/>
                    <a:pt x="38015" y="110300"/>
                    <a:pt x="103876" y="72104"/>
                  </a:cubicBezTo>
                  <a:cubicBezTo>
                    <a:pt x="183043" y="26289"/>
                    <a:pt x="294427" y="0"/>
                    <a:pt x="409328" y="0"/>
                  </a:cubicBezTo>
                  <a:cubicBezTo>
                    <a:pt x="524229" y="0"/>
                    <a:pt x="635708" y="26289"/>
                    <a:pt x="714875" y="72104"/>
                  </a:cubicBezTo>
                  <a:cubicBezTo>
                    <a:pt x="780926" y="110204"/>
                    <a:pt x="818751" y="158496"/>
                    <a:pt x="818751" y="204216"/>
                  </a:cubicBezTo>
                  <a:cubicBezTo>
                    <a:pt x="818751" y="249936"/>
                    <a:pt x="780736" y="298037"/>
                    <a:pt x="714875" y="336233"/>
                  </a:cubicBezTo>
                  <a:cubicBezTo>
                    <a:pt x="635708" y="382334"/>
                    <a:pt x="524324" y="408337"/>
                    <a:pt x="409423" y="408337"/>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3120;p47"/>
            <p:cNvSpPr/>
            <p:nvPr/>
          </p:nvSpPr>
          <p:spPr>
            <a:xfrm>
              <a:off x="3962270" y="1359312"/>
              <a:ext cx="920726" cy="532828"/>
            </a:xfrm>
            <a:custGeom>
              <a:avLst/>
              <a:gdLst/>
              <a:ahLst/>
              <a:cxnLst/>
              <a:rect l="l" t="t" r="r" b="b"/>
              <a:pathLst>
                <a:path w="920726" h="532828" extrusionOk="0">
                  <a:moveTo>
                    <a:pt x="920727" y="266414"/>
                  </a:moveTo>
                  <a:cubicBezTo>
                    <a:pt x="920727" y="413551"/>
                    <a:pt x="714615" y="532828"/>
                    <a:pt x="460363" y="532828"/>
                  </a:cubicBezTo>
                  <a:cubicBezTo>
                    <a:pt x="206112" y="532828"/>
                    <a:pt x="0" y="413551"/>
                    <a:pt x="0" y="266414"/>
                  </a:cubicBezTo>
                  <a:cubicBezTo>
                    <a:pt x="0" y="119278"/>
                    <a:pt x="206112" y="0"/>
                    <a:pt x="460363" y="0"/>
                  </a:cubicBezTo>
                  <a:cubicBezTo>
                    <a:pt x="714615" y="0"/>
                    <a:pt x="920727" y="119278"/>
                    <a:pt x="920727" y="266414"/>
                  </a:cubicBezTo>
                  <a:close/>
                </a:path>
              </a:pathLst>
            </a:custGeom>
            <a:solidFill>
              <a:srgbClr val="FFDF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3121;p47"/>
            <p:cNvSpPr/>
            <p:nvPr/>
          </p:nvSpPr>
          <p:spPr>
            <a:xfrm>
              <a:off x="4264396"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3122;p47"/>
            <p:cNvSpPr/>
            <p:nvPr/>
          </p:nvSpPr>
          <p:spPr>
            <a:xfrm>
              <a:off x="4543522"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3123;p47"/>
            <p:cNvSpPr/>
            <p:nvPr/>
          </p:nvSpPr>
          <p:spPr>
            <a:xfrm>
              <a:off x="4264396" y="901827"/>
              <a:ext cx="319897" cy="108775"/>
            </a:xfrm>
            <a:custGeom>
              <a:avLst/>
              <a:gdLst/>
              <a:ahLst/>
              <a:cxnLst/>
              <a:rect l="l" t="t" r="r" b="b"/>
              <a:pathLst>
                <a:path w="319897" h="108775" extrusionOk="0">
                  <a:moveTo>
                    <a:pt x="157098" y="108775"/>
                  </a:moveTo>
                  <a:lnTo>
                    <a:pt x="97319" y="53911"/>
                  </a:lnTo>
                  <a:lnTo>
                    <a:pt x="23950" y="103156"/>
                  </a:lnTo>
                  <a:lnTo>
                    <a:pt x="0" y="67532"/>
                  </a:lnTo>
                  <a:lnTo>
                    <a:pt x="101310" y="857"/>
                  </a:lnTo>
                  <a:lnTo>
                    <a:pt x="159379" y="54102"/>
                  </a:lnTo>
                  <a:lnTo>
                    <a:pt x="228946" y="0"/>
                  </a:lnTo>
                  <a:lnTo>
                    <a:pt x="319897" y="67532"/>
                  </a:lnTo>
                  <a:lnTo>
                    <a:pt x="291481" y="100203"/>
                  </a:lnTo>
                  <a:lnTo>
                    <a:pt x="228851" y="53054"/>
                  </a:lnTo>
                  <a:lnTo>
                    <a:pt x="157098" y="108775"/>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3124;p47"/>
            <p:cNvSpPr/>
            <p:nvPr/>
          </p:nvSpPr>
          <p:spPr>
            <a:xfrm>
              <a:off x="3749667" y="190500"/>
              <a:ext cx="1343462" cy="1451800"/>
            </a:xfrm>
            <a:custGeom>
              <a:avLst/>
              <a:gdLst/>
              <a:ahLst/>
              <a:cxnLst/>
              <a:rect l="l" t="t" r="r" b="b"/>
              <a:pathLst>
                <a:path w="1343462" h="1451800" extrusionOk="0">
                  <a:moveTo>
                    <a:pt x="1132665" y="1449134"/>
                  </a:moveTo>
                  <a:cubicBezTo>
                    <a:pt x="1133425" y="1389317"/>
                    <a:pt x="1143689" y="1212723"/>
                    <a:pt x="1283870" y="969359"/>
                  </a:cubicBezTo>
                  <a:cubicBezTo>
                    <a:pt x="1449711" y="681419"/>
                    <a:pt x="1276837" y="0"/>
                    <a:pt x="671731" y="0"/>
                  </a:cubicBezTo>
                  <a:cubicBezTo>
                    <a:pt x="66625" y="0"/>
                    <a:pt x="-106249" y="681419"/>
                    <a:pt x="59592" y="969359"/>
                  </a:cubicBezTo>
                  <a:cubicBezTo>
                    <a:pt x="180766" y="1179767"/>
                    <a:pt x="207186" y="1366457"/>
                    <a:pt x="212698" y="1451801"/>
                  </a:cubicBezTo>
                </a:path>
              </a:pathLst>
            </a:custGeom>
            <a:solidFill>
              <a:srgbClr val="FFDF57">
                <a:alpha val="6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5" name="Google Shape;3125;p47"/>
            <p:cNvGrpSpPr/>
            <p:nvPr/>
          </p:nvGrpSpPr>
          <p:grpSpPr>
            <a:xfrm>
              <a:off x="3923682" y="3244965"/>
              <a:ext cx="195764" cy="131404"/>
              <a:chOff x="5733332" y="4102215"/>
              <a:chExt cx="195764" cy="131404"/>
            </a:xfrm>
          </p:grpSpPr>
          <p:sp>
            <p:nvSpPr>
              <p:cNvPr id="120" name="Google Shape;3126;p47"/>
              <p:cNvSpPr/>
              <p:nvPr/>
            </p:nvSpPr>
            <p:spPr>
              <a:xfrm>
                <a:off x="5734887" y="4131087"/>
                <a:ext cx="177232" cy="100744"/>
              </a:xfrm>
              <a:custGeom>
                <a:avLst/>
                <a:gdLst/>
                <a:ahLst/>
                <a:cxnLst/>
                <a:rect l="l" t="t" r="r" b="b"/>
                <a:pathLst>
                  <a:path w="177232" h="100744" extrusionOk="0">
                    <a:moveTo>
                      <a:pt x="177024" y="99346"/>
                    </a:moveTo>
                    <a:lnTo>
                      <a:pt x="150604" y="74581"/>
                    </a:lnTo>
                    <a:cubicBezTo>
                      <a:pt x="147249" y="69713"/>
                      <a:pt x="143219" y="65351"/>
                      <a:pt x="138629" y="61627"/>
                    </a:cubicBezTo>
                    <a:cubicBezTo>
                      <a:pt x="136623" y="59941"/>
                      <a:pt x="134495" y="58417"/>
                      <a:pt x="132261" y="57055"/>
                    </a:cubicBezTo>
                    <a:lnTo>
                      <a:pt x="98048" y="34195"/>
                    </a:lnTo>
                    <a:lnTo>
                      <a:pt x="60698" y="17621"/>
                    </a:lnTo>
                    <a:cubicBezTo>
                      <a:pt x="58407" y="16564"/>
                      <a:pt x="56060" y="15640"/>
                      <a:pt x="53665" y="14859"/>
                    </a:cubicBezTo>
                    <a:cubicBezTo>
                      <a:pt x="48162" y="13021"/>
                      <a:pt x="42441" y="11935"/>
                      <a:pt x="36653" y="11621"/>
                    </a:cubicBezTo>
                    <a:lnTo>
                      <a:pt x="1109" y="0"/>
                    </a:lnTo>
                    <a:cubicBezTo>
                      <a:pt x="-887" y="0"/>
                      <a:pt x="254" y="3620"/>
                      <a:pt x="1109" y="5144"/>
                    </a:cubicBezTo>
                    <a:lnTo>
                      <a:pt x="4530" y="6572"/>
                    </a:lnTo>
                    <a:cubicBezTo>
                      <a:pt x="8807" y="8192"/>
                      <a:pt x="5196" y="7620"/>
                      <a:pt x="9662" y="10763"/>
                    </a:cubicBezTo>
                    <a:lnTo>
                      <a:pt x="30096" y="16002"/>
                    </a:lnTo>
                    <a:cubicBezTo>
                      <a:pt x="43106" y="15507"/>
                      <a:pt x="55984" y="18822"/>
                      <a:pt x="67160" y="25527"/>
                    </a:cubicBezTo>
                    <a:lnTo>
                      <a:pt x="94246" y="39148"/>
                    </a:lnTo>
                    <a:lnTo>
                      <a:pt x="120287" y="54864"/>
                    </a:lnTo>
                    <a:cubicBezTo>
                      <a:pt x="131729" y="61170"/>
                      <a:pt x="140853" y="70980"/>
                      <a:pt x="146327" y="82868"/>
                    </a:cubicBezTo>
                    <a:lnTo>
                      <a:pt x="160107" y="94012"/>
                    </a:lnTo>
                    <a:cubicBezTo>
                      <a:pt x="164384" y="98012"/>
                      <a:pt x="161913" y="96298"/>
                      <a:pt x="168281" y="97250"/>
                    </a:cubicBezTo>
                    <a:lnTo>
                      <a:pt x="171797" y="100298"/>
                    </a:lnTo>
                    <a:cubicBezTo>
                      <a:pt x="174363" y="100965"/>
                      <a:pt x="178165" y="101060"/>
                      <a:pt x="177024" y="99346"/>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3127;p47"/>
              <p:cNvSpPr/>
              <p:nvPr/>
            </p:nvSpPr>
            <p:spPr>
              <a:xfrm>
                <a:off x="5750846" y="4118425"/>
                <a:ext cx="155883" cy="109857"/>
              </a:xfrm>
              <a:custGeom>
                <a:avLst/>
                <a:gdLst/>
                <a:ahLst/>
                <a:cxnLst/>
                <a:rect l="l" t="t" r="r" b="b"/>
                <a:pathLst>
                  <a:path w="155883" h="109857" extrusionOk="0">
                    <a:moveTo>
                      <a:pt x="86746" y="59620"/>
                    </a:moveTo>
                    <a:cubicBezTo>
                      <a:pt x="88855" y="56363"/>
                      <a:pt x="91688" y="53619"/>
                      <a:pt x="95014" y="51619"/>
                    </a:cubicBezTo>
                    <a:cubicBezTo>
                      <a:pt x="99851" y="48647"/>
                      <a:pt x="105525" y="47342"/>
                      <a:pt x="111170" y="47904"/>
                    </a:cubicBezTo>
                    <a:cubicBezTo>
                      <a:pt x="117832" y="48590"/>
                      <a:pt x="124295" y="50600"/>
                      <a:pt x="130178" y="53810"/>
                    </a:cubicBezTo>
                    <a:lnTo>
                      <a:pt x="130843" y="53810"/>
                    </a:lnTo>
                    <a:lnTo>
                      <a:pt x="140347" y="58953"/>
                    </a:lnTo>
                    <a:cubicBezTo>
                      <a:pt x="142818" y="60287"/>
                      <a:pt x="145099" y="61811"/>
                      <a:pt x="147380" y="63335"/>
                    </a:cubicBezTo>
                    <a:lnTo>
                      <a:pt x="151751" y="66573"/>
                    </a:lnTo>
                    <a:cubicBezTo>
                      <a:pt x="158309" y="71812"/>
                      <a:pt x="156408" y="82099"/>
                      <a:pt x="150611" y="90290"/>
                    </a:cubicBezTo>
                    <a:cubicBezTo>
                      <a:pt x="147399" y="94863"/>
                      <a:pt x="143702" y="99082"/>
                      <a:pt x="139587" y="102863"/>
                    </a:cubicBezTo>
                    <a:cubicBezTo>
                      <a:pt x="132231" y="109264"/>
                      <a:pt x="122119" y="111455"/>
                      <a:pt x="112786" y="108674"/>
                    </a:cubicBezTo>
                    <a:cubicBezTo>
                      <a:pt x="108528" y="107331"/>
                      <a:pt x="104413" y="105540"/>
                      <a:pt x="100526" y="103340"/>
                    </a:cubicBezTo>
                    <a:cubicBezTo>
                      <a:pt x="96934" y="101235"/>
                      <a:pt x="93522" y="98815"/>
                      <a:pt x="90357" y="96101"/>
                    </a:cubicBezTo>
                    <a:cubicBezTo>
                      <a:pt x="82374" y="88624"/>
                      <a:pt x="79874" y="76965"/>
                      <a:pt x="84084" y="66859"/>
                    </a:cubicBezTo>
                    <a:cubicBezTo>
                      <a:pt x="84702" y="64354"/>
                      <a:pt x="85596" y="61925"/>
                      <a:pt x="86746" y="59620"/>
                    </a:cubicBezTo>
                    <a:close/>
                    <a:moveTo>
                      <a:pt x="8339" y="11995"/>
                    </a:moveTo>
                    <a:cubicBezTo>
                      <a:pt x="13471" y="4089"/>
                      <a:pt x="22215" y="-1912"/>
                      <a:pt x="29628" y="565"/>
                    </a:cubicBezTo>
                    <a:lnTo>
                      <a:pt x="34380" y="2375"/>
                    </a:lnTo>
                    <a:cubicBezTo>
                      <a:pt x="36784" y="3318"/>
                      <a:pt x="39132" y="4394"/>
                      <a:pt x="41412" y="5613"/>
                    </a:cubicBezTo>
                    <a:lnTo>
                      <a:pt x="50061" y="10090"/>
                    </a:lnTo>
                    <a:lnTo>
                      <a:pt x="50631" y="10090"/>
                    </a:lnTo>
                    <a:cubicBezTo>
                      <a:pt x="56067" y="12967"/>
                      <a:pt x="60772" y="17034"/>
                      <a:pt x="64412" y="21996"/>
                    </a:cubicBezTo>
                    <a:cubicBezTo>
                      <a:pt x="67424" y="26073"/>
                      <a:pt x="68688" y="31178"/>
                      <a:pt x="67928" y="36188"/>
                    </a:cubicBezTo>
                    <a:cubicBezTo>
                      <a:pt x="67358" y="39875"/>
                      <a:pt x="65932" y="43361"/>
                      <a:pt x="63746" y="46380"/>
                    </a:cubicBezTo>
                    <a:cubicBezTo>
                      <a:pt x="61969" y="48533"/>
                      <a:pt x="59964" y="50476"/>
                      <a:pt x="57759" y="52190"/>
                    </a:cubicBezTo>
                    <a:cubicBezTo>
                      <a:pt x="49652" y="60106"/>
                      <a:pt x="37972" y="63116"/>
                      <a:pt x="27062" y="60096"/>
                    </a:cubicBezTo>
                    <a:cubicBezTo>
                      <a:pt x="23241" y="58877"/>
                      <a:pt x="19544" y="57286"/>
                      <a:pt x="16037" y="55334"/>
                    </a:cubicBezTo>
                    <a:cubicBezTo>
                      <a:pt x="12645" y="53238"/>
                      <a:pt x="9461" y="50809"/>
                      <a:pt x="6534" y="48095"/>
                    </a:cubicBezTo>
                    <a:cubicBezTo>
                      <a:pt x="309" y="42285"/>
                      <a:pt x="-1687" y="33236"/>
                      <a:pt x="1497" y="25330"/>
                    </a:cubicBezTo>
                    <a:cubicBezTo>
                      <a:pt x="3274" y="20672"/>
                      <a:pt x="5574" y="16234"/>
                      <a:pt x="8339" y="1209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3128;p47"/>
              <p:cNvSpPr/>
              <p:nvPr/>
            </p:nvSpPr>
            <p:spPr>
              <a:xfrm>
                <a:off x="5733332" y="4130673"/>
                <a:ext cx="192169" cy="73375"/>
              </a:xfrm>
              <a:custGeom>
                <a:avLst/>
                <a:gdLst/>
                <a:ahLst/>
                <a:cxnLst/>
                <a:rect l="l" t="t" r="r" b="b"/>
                <a:pathLst>
                  <a:path w="192169" h="73375" extrusionOk="0">
                    <a:moveTo>
                      <a:pt x="15779" y="11368"/>
                    </a:moveTo>
                    <a:lnTo>
                      <a:pt x="36117" y="9463"/>
                    </a:lnTo>
                    <a:cubicBezTo>
                      <a:pt x="48995" y="8187"/>
                      <a:pt x="61967" y="10768"/>
                      <a:pt x="73372" y="16893"/>
                    </a:cubicBezTo>
                    <a:lnTo>
                      <a:pt x="185611" y="73376"/>
                    </a:lnTo>
                    <a:lnTo>
                      <a:pt x="192169" y="63851"/>
                    </a:lnTo>
                    <a:lnTo>
                      <a:pt x="66529" y="8320"/>
                    </a:lnTo>
                    <a:cubicBezTo>
                      <a:pt x="58974" y="4777"/>
                      <a:pt x="50810" y="2739"/>
                      <a:pt x="42484" y="2320"/>
                    </a:cubicBezTo>
                    <a:lnTo>
                      <a:pt x="2569" y="34"/>
                    </a:lnTo>
                    <a:cubicBezTo>
                      <a:pt x="1381" y="-176"/>
                      <a:pt x="250" y="614"/>
                      <a:pt x="31" y="1805"/>
                    </a:cubicBezTo>
                    <a:cubicBezTo>
                      <a:pt x="-73" y="2424"/>
                      <a:pt x="88" y="3063"/>
                      <a:pt x="478" y="3558"/>
                    </a:cubicBezTo>
                    <a:lnTo>
                      <a:pt x="1523" y="4987"/>
                    </a:lnTo>
                    <a:cubicBezTo>
                      <a:pt x="4869" y="9425"/>
                      <a:pt x="10248" y="11835"/>
                      <a:pt x="15779" y="11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3129;p47"/>
              <p:cNvSpPr/>
              <p:nvPr/>
            </p:nvSpPr>
            <p:spPr>
              <a:xfrm>
                <a:off x="5757380" y="4106036"/>
                <a:ext cx="156130" cy="127583"/>
              </a:xfrm>
              <a:custGeom>
                <a:avLst/>
                <a:gdLst/>
                <a:ahLst/>
                <a:cxnLst/>
                <a:rect l="l" t="t" r="r" b="b"/>
                <a:pathLst>
                  <a:path w="156130" h="127583" extrusionOk="0">
                    <a:moveTo>
                      <a:pt x="136950" y="117539"/>
                    </a:moveTo>
                    <a:lnTo>
                      <a:pt x="128491" y="98489"/>
                    </a:lnTo>
                    <a:cubicBezTo>
                      <a:pt x="123036" y="86601"/>
                      <a:pt x="113950" y="76762"/>
                      <a:pt x="102546" y="70390"/>
                    </a:cubicBezTo>
                    <a:lnTo>
                      <a:pt x="0" y="8858"/>
                    </a:lnTo>
                    <a:lnTo>
                      <a:pt x="5797" y="0"/>
                    </a:lnTo>
                    <a:lnTo>
                      <a:pt x="114236" y="72295"/>
                    </a:lnTo>
                    <a:cubicBezTo>
                      <a:pt x="121439" y="76876"/>
                      <a:pt x="127645" y="82868"/>
                      <a:pt x="132483" y="89916"/>
                    </a:cubicBezTo>
                    <a:lnTo>
                      <a:pt x="155767" y="124016"/>
                    </a:lnTo>
                    <a:cubicBezTo>
                      <a:pt x="156908" y="125730"/>
                      <a:pt x="155197" y="127921"/>
                      <a:pt x="152916" y="127540"/>
                    </a:cubicBezTo>
                    <a:lnTo>
                      <a:pt x="150920" y="127540"/>
                    </a:lnTo>
                    <a:cubicBezTo>
                      <a:pt x="144866" y="126816"/>
                      <a:pt x="139601" y="123044"/>
                      <a:pt x="136950" y="11753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3130;p47"/>
              <p:cNvSpPr/>
              <p:nvPr/>
            </p:nvSpPr>
            <p:spPr>
              <a:xfrm>
                <a:off x="5834686" y="4162247"/>
                <a:ext cx="73778" cy="62054"/>
              </a:xfrm>
              <a:custGeom>
                <a:avLst/>
                <a:gdLst/>
                <a:ahLst/>
                <a:cxnLst/>
                <a:rect l="l" t="t" r="r" b="b"/>
                <a:pathLst>
                  <a:path w="73778" h="62054" extrusionOk="0">
                    <a:moveTo>
                      <a:pt x="29231" y="178"/>
                    </a:moveTo>
                    <a:cubicBezTo>
                      <a:pt x="35893" y="835"/>
                      <a:pt x="42346" y="2807"/>
                      <a:pt x="48239" y="5988"/>
                    </a:cubicBezTo>
                    <a:lnTo>
                      <a:pt x="48809" y="5988"/>
                    </a:lnTo>
                    <a:lnTo>
                      <a:pt x="58313" y="11036"/>
                    </a:lnTo>
                    <a:cubicBezTo>
                      <a:pt x="60783" y="12465"/>
                      <a:pt x="63064" y="13894"/>
                      <a:pt x="65345" y="15418"/>
                    </a:cubicBezTo>
                    <a:cubicBezTo>
                      <a:pt x="67626" y="16942"/>
                      <a:pt x="68292" y="17608"/>
                      <a:pt x="69717" y="18751"/>
                    </a:cubicBezTo>
                    <a:cubicBezTo>
                      <a:pt x="76180" y="23895"/>
                      <a:pt x="74279" y="34277"/>
                      <a:pt x="68577" y="42373"/>
                    </a:cubicBezTo>
                    <a:cubicBezTo>
                      <a:pt x="65383" y="46993"/>
                      <a:pt x="61658" y="51222"/>
                      <a:pt x="57457" y="54946"/>
                    </a:cubicBezTo>
                    <a:cubicBezTo>
                      <a:pt x="50187" y="61442"/>
                      <a:pt x="40075" y="63681"/>
                      <a:pt x="30752" y="60852"/>
                    </a:cubicBezTo>
                    <a:cubicBezTo>
                      <a:pt x="26503" y="59433"/>
                      <a:pt x="22398" y="57613"/>
                      <a:pt x="18492" y="55422"/>
                    </a:cubicBezTo>
                    <a:cubicBezTo>
                      <a:pt x="14852" y="53384"/>
                      <a:pt x="11440" y="50955"/>
                      <a:pt x="8323" y="48184"/>
                    </a:cubicBezTo>
                    <a:cubicBezTo>
                      <a:pt x="301" y="40764"/>
                      <a:pt x="-2208" y="29105"/>
                      <a:pt x="2050" y="19037"/>
                    </a:cubicBezTo>
                    <a:cubicBezTo>
                      <a:pt x="2763" y="16370"/>
                      <a:pt x="3808" y="13808"/>
                      <a:pt x="5186" y="11417"/>
                    </a:cubicBezTo>
                    <a:cubicBezTo>
                      <a:pt x="7325" y="8179"/>
                      <a:pt x="10147" y="5445"/>
                      <a:pt x="13455" y="3416"/>
                    </a:cubicBezTo>
                    <a:cubicBezTo>
                      <a:pt x="18226" y="663"/>
                      <a:pt x="23757" y="-470"/>
                      <a:pt x="29231" y="178"/>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3131;p47"/>
              <p:cNvSpPr/>
              <p:nvPr/>
            </p:nvSpPr>
            <p:spPr>
              <a:xfrm>
                <a:off x="5745586" y="4102215"/>
                <a:ext cx="183510" cy="128783"/>
              </a:xfrm>
              <a:custGeom>
                <a:avLst/>
                <a:gdLst/>
                <a:ahLst/>
                <a:cxnLst/>
                <a:rect l="l" t="t" r="r" b="b"/>
                <a:pathLst>
                  <a:path w="183510" h="128783" extrusionOk="0">
                    <a:moveTo>
                      <a:pt x="14550" y="1821"/>
                    </a:moveTo>
                    <a:lnTo>
                      <a:pt x="9608" y="9632"/>
                    </a:lnTo>
                    <a:cubicBezTo>
                      <a:pt x="8753" y="10575"/>
                      <a:pt x="8753" y="12022"/>
                      <a:pt x="9608" y="12965"/>
                    </a:cubicBezTo>
                    <a:cubicBezTo>
                      <a:pt x="11347" y="14527"/>
                      <a:pt x="11822" y="17071"/>
                      <a:pt x="10748" y="19157"/>
                    </a:cubicBezTo>
                    <a:lnTo>
                      <a:pt x="2575" y="36301"/>
                    </a:lnTo>
                    <a:cubicBezTo>
                      <a:pt x="-2329" y="46274"/>
                      <a:pt x="-86" y="58304"/>
                      <a:pt x="8087" y="65829"/>
                    </a:cubicBezTo>
                    <a:lnTo>
                      <a:pt x="8087" y="65829"/>
                    </a:lnTo>
                    <a:cubicBezTo>
                      <a:pt x="14997" y="72001"/>
                      <a:pt x="23170" y="76583"/>
                      <a:pt x="32037" y="79259"/>
                    </a:cubicBezTo>
                    <a:lnTo>
                      <a:pt x="32037" y="79259"/>
                    </a:lnTo>
                    <a:cubicBezTo>
                      <a:pt x="45494" y="83374"/>
                      <a:pt x="60111" y="79717"/>
                      <a:pt x="70052" y="69734"/>
                    </a:cubicBezTo>
                    <a:lnTo>
                      <a:pt x="77655" y="62019"/>
                    </a:lnTo>
                    <a:cubicBezTo>
                      <a:pt x="79337" y="60381"/>
                      <a:pt x="80354" y="58171"/>
                      <a:pt x="80506" y="55828"/>
                    </a:cubicBezTo>
                    <a:cubicBezTo>
                      <a:pt x="81029" y="52180"/>
                      <a:pt x="84393" y="49646"/>
                      <a:pt x="88033" y="50170"/>
                    </a:cubicBezTo>
                    <a:cubicBezTo>
                      <a:pt x="88718" y="50265"/>
                      <a:pt x="89383" y="50475"/>
                      <a:pt x="90010" y="50780"/>
                    </a:cubicBezTo>
                    <a:lnTo>
                      <a:pt x="91911" y="51732"/>
                    </a:lnTo>
                    <a:lnTo>
                      <a:pt x="93811" y="52875"/>
                    </a:lnTo>
                    <a:cubicBezTo>
                      <a:pt x="96321" y="54694"/>
                      <a:pt x="96891" y="58209"/>
                      <a:pt x="95075" y="60723"/>
                    </a:cubicBezTo>
                    <a:cubicBezTo>
                      <a:pt x="94572" y="61419"/>
                      <a:pt x="93906" y="62000"/>
                      <a:pt x="93146" y="62400"/>
                    </a:cubicBezTo>
                    <a:cubicBezTo>
                      <a:pt x="91008" y="63533"/>
                      <a:pt x="89307" y="65343"/>
                      <a:pt x="88299" y="67543"/>
                    </a:cubicBezTo>
                    <a:lnTo>
                      <a:pt x="84023" y="77068"/>
                    </a:lnTo>
                    <a:cubicBezTo>
                      <a:pt x="78482" y="89508"/>
                      <a:pt x="81770" y="104119"/>
                      <a:pt x="92101" y="112978"/>
                    </a:cubicBezTo>
                    <a:lnTo>
                      <a:pt x="92101" y="112978"/>
                    </a:lnTo>
                    <a:cubicBezTo>
                      <a:pt x="99362" y="119398"/>
                      <a:pt x="107877" y="124227"/>
                      <a:pt x="117096" y="127170"/>
                    </a:cubicBezTo>
                    <a:lnTo>
                      <a:pt x="117096" y="127170"/>
                    </a:lnTo>
                    <a:cubicBezTo>
                      <a:pt x="129156" y="131066"/>
                      <a:pt x="142366" y="127780"/>
                      <a:pt x="151214" y="118693"/>
                    </a:cubicBezTo>
                    <a:lnTo>
                      <a:pt x="165470" y="103643"/>
                    </a:lnTo>
                    <a:cubicBezTo>
                      <a:pt x="167409" y="101700"/>
                      <a:pt x="170250" y="100967"/>
                      <a:pt x="172883" y="101738"/>
                    </a:cubicBezTo>
                    <a:cubicBezTo>
                      <a:pt x="174290" y="102224"/>
                      <a:pt x="175858" y="101767"/>
                      <a:pt x="176780" y="100595"/>
                    </a:cubicBezTo>
                    <a:lnTo>
                      <a:pt x="182577" y="92594"/>
                    </a:lnTo>
                    <a:cubicBezTo>
                      <a:pt x="183822" y="91108"/>
                      <a:pt x="183822" y="88937"/>
                      <a:pt x="182577" y="87451"/>
                    </a:cubicBezTo>
                    <a:cubicBezTo>
                      <a:pt x="173501" y="78412"/>
                      <a:pt x="163047" y="70887"/>
                      <a:pt x="151595" y="65162"/>
                    </a:cubicBezTo>
                    <a:lnTo>
                      <a:pt x="142091" y="60019"/>
                    </a:lnTo>
                    <a:cubicBezTo>
                      <a:pt x="135058" y="56180"/>
                      <a:pt x="127341" y="53789"/>
                      <a:pt x="119377" y="52970"/>
                    </a:cubicBezTo>
                    <a:lnTo>
                      <a:pt x="112344" y="52208"/>
                    </a:lnTo>
                    <a:cubicBezTo>
                      <a:pt x="110776" y="52284"/>
                      <a:pt x="109236" y="51732"/>
                      <a:pt x="108067" y="50684"/>
                    </a:cubicBezTo>
                    <a:cubicBezTo>
                      <a:pt x="107373" y="49703"/>
                      <a:pt x="106461" y="48884"/>
                      <a:pt x="105406" y="48303"/>
                    </a:cubicBezTo>
                    <a:lnTo>
                      <a:pt x="97613" y="44112"/>
                    </a:lnTo>
                    <a:lnTo>
                      <a:pt x="89820" y="39826"/>
                    </a:lnTo>
                    <a:cubicBezTo>
                      <a:pt x="88699" y="39254"/>
                      <a:pt x="87463" y="38930"/>
                      <a:pt x="86208" y="38873"/>
                    </a:cubicBezTo>
                    <a:cubicBezTo>
                      <a:pt x="84374" y="38826"/>
                      <a:pt x="82664" y="37949"/>
                      <a:pt x="81552" y="36492"/>
                    </a:cubicBezTo>
                    <a:lnTo>
                      <a:pt x="77750" y="31349"/>
                    </a:lnTo>
                    <a:cubicBezTo>
                      <a:pt x="73359" y="25453"/>
                      <a:pt x="67667" y="20661"/>
                      <a:pt x="61118" y="17347"/>
                    </a:cubicBezTo>
                    <a:lnTo>
                      <a:pt x="52470" y="12775"/>
                    </a:lnTo>
                    <a:cubicBezTo>
                      <a:pt x="42244" y="6698"/>
                      <a:pt x="31058" y="2412"/>
                      <a:pt x="19397" y="107"/>
                    </a:cubicBezTo>
                    <a:cubicBezTo>
                      <a:pt x="17591" y="-275"/>
                      <a:pt x="15719" y="383"/>
                      <a:pt x="14550" y="1821"/>
                    </a:cubicBezTo>
                    <a:close/>
                    <a:moveTo>
                      <a:pt x="93906" y="72020"/>
                    </a:moveTo>
                    <a:cubicBezTo>
                      <a:pt x="96045" y="68782"/>
                      <a:pt x="98867" y="66048"/>
                      <a:pt x="102175" y="64019"/>
                    </a:cubicBezTo>
                    <a:cubicBezTo>
                      <a:pt x="107012" y="61048"/>
                      <a:pt x="112696" y="59781"/>
                      <a:pt x="118331" y="60400"/>
                    </a:cubicBezTo>
                    <a:cubicBezTo>
                      <a:pt x="124993" y="61057"/>
                      <a:pt x="131447" y="63029"/>
                      <a:pt x="137339" y="66210"/>
                    </a:cubicBezTo>
                    <a:lnTo>
                      <a:pt x="137909" y="66210"/>
                    </a:lnTo>
                    <a:lnTo>
                      <a:pt x="147413" y="71258"/>
                    </a:lnTo>
                    <a:cubicBezTo>
                      <a:pt x="149884" y="72687"/>
                      <a:pt x="152165" y="74116"/>
                      <a:pt x="154446" y="75640"/>
                    </a:cubicBezTo>
                    <a:cubicBezTo>
                      <a:pt x="156727" y="77164"/>
                      <a:pt x="157392" y="77831"/>
                      <a:pt x="158817" y="78974"/>
                    </a:cubicBezTo>
                    <a:cubicBezTo>
                      <a:pt x="165280" y="84117"/>
                      <a:pt x="163379" y="94499"/>
                      <a:pt x="157677" y="102596"/>
                    </a:cubicBezTo>
                    <a:cubicBezTo>
                      <a:pt x="154484" y="107215"/>
                      <a:pt x="150758" y="111444"/>
                      <a:pt x="146558" y="115168"/>
                    </a:cubicBezTo>
                    <a:cubicBezTo>
                      <a:pt x="139287" y="121665"/>
                      <a:pt x="129175" y="123903"/>
                      <a:pt x="119852" y="121074"/>
                    </a:cubicBezTo>
                    <a:cubicBezTo>
                      <a:pt x="115604" y="119655"/>
                      <a:pt x="111498" y="117835"/>
                      <a:pt x="107592" y="115645"/>
                    </a:cubicBezTo>
                    <a:cubicBezTo>
                      <a:pt x="103952" y="113606"/>
                      <a:pt x="100540" y="111178"/>
                      <a:pt x="97423" y="108406"/>
                    </a:cubicBezTo>
                    <a:cubicBezTo>
                      <a:pt x="89402" y="100986"/>
                      <a:pt x="86893" y="89327"/>
                      <a:pt x="91150" y="79259"/>
                    </a:cubicBezTo>
                    <a:cubicBezTo>
                      <a:pt x="91768" y="76745"/>
                      <a:pt x="92690" y="74306"/>
                      <a:pt x="93906" y="72020"/>
                    </a:cubicBezTo>
                    <a:close/>
                    <a:moveTo>
                      <a:pt x="15405" y="24395"/>
                    </a:moveTo>
                    <a:cubicBezTo>
                      <a:pt x="20632" y="16585"/>
                      <a:pt x="29281" y="10584"/>
                      <a:pt x="36789" y="13060"/>
                    </a:cubicBezTo>
                    <a:cubicBezTo>
                      <a:pt x="38404" y="13546"/>
                      <a:pt x="39992" y="14118"/>
                      <a:pt x="41541" y="14775"/>
                    </a:cubicBezTo>
                    <a:cubicBezTo>
                      <a:pt x="43917" y="15727"/>
                      <a:pt x="46293" y="16871"/>
                      <a:pt x="48574" y="18014"/>
                    </a:cubicBezTo>
                    <a:lnTo>
                      <a:pt x="57222" y="22585"/>
                    </a:lnTo>
                    <a:lnTo>
                      <a:pt x="57792" y="22585"/>
                    </a:lnTo>
                    <a:cubicBezTo>
                      <a:pt x="63190" y="25519"/>
                      <a:pt x="67885" y="29577"/>
                      <a:pt x="71573" y="34492"/>
                    </a:cubicBezTo>
                    <a:cubicBezTo>
                      <a:pt x="74576" y="38607"/>
                      <a:pt x="75802" y="43750"/>
                      <a:pt x="74994" y="48779"/>
                    </a:cubicBezTo>
                    <a:cubicBezTo>
                      <a:pt x="74452" y="52437"/>
                      <a:pt x="73017" y="55904"/>
                      <a:pt x="70812" y="58876"/>
                    </a:cubicBezTo>
                    <a:cubicBezTo>
                      <a:pt x="69064" y="61076"/>
                      <a:pt x="67049" y="63057"/>
                      <a:pt x="64825" y="64781"/>
                    </a:cubicBezTo>
                    <a:cubicBezTo>
                      <a:pt x="56709" y="72677"/>
                      <a:pt x="45038" y="75687"/>
                      <a:pt x="34128" y="72687"/>
                    </a:cubicBezTo>
                    <a:cubicBezTo>
                      <a:pt x="30326" y="71458"/>
                      <a:pt x="26658" y="69830"/>
                      <a:pt x="23198" y="67829"/>
                    </a:cubicBezTo>
                    <a:cubicBezTo>
                      <a:pt x="19777" y="65810"/>
                      <a:pt x="16584" y="63410"/>
                      <a:pt x="13695" y="60685"/>
                    </a:cubicBezTo>
                    <a:cubicBezTo>
                      <a:pt x="7479" y="54828"/>
                      <a:pt x="5483" y="45760"/>
                      <a:pt x="8658" y="37825"/>
                    </a:cubicBezTo>
                    <a:cubicBezTo>
                      <a:pt x="10454" y="33158"/>
                      <a:pt x="12716" y="28691"/>
                      <a:pt x="15405" y="244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3132;p47"/>
              <p:cNvSpPr/>
              <p:nvPr/>
            </p:nvSpPr>
            <p:spPr>
              <a:xfrm>
                <a:off x="5752081" y="4128325"/>
                <a:ext cx="64221" cy="49275"/>
              </a:xfrm>
              <a:custGeom>
                <a:avLst/>
                <a:gdLst/>
                <a:ahLst/>
                <a:cxnLst/>
                <a:rect l="l" t="t" r="r" b="b"/>
                <a:pathLst>
                  <a:path w="64221" h="49275" extrusionOk="0">
                    <a:moveTo>
                      <a:pt x="57569" y="40196"/>
                    </a:moveTo>
                    <a:cubicBezTo>
                      <a:pt x="49481" y="48149"/>
                      <a:pt x="37782" y="51159"/>
                      <a:pt x="26872" y="48101"/>
                    </a:cubicBezTo>
                    <a:cubicBezTo>
                      <a:pt x="23118" y="46987"/>
                      <a:pt x="19487" y="45491"/>
                      <a:pt x="16037" y="43624"/>
                    </a:cubicBezTo>
                    <a:cubicBezTo>
                      <a:pt x="12597" y="41634"/>
                      <a:pt x="9404" y="39233"/>
                      <a:pt x="6534" y="36481"/>
                    </a:cubicBezTo>
                    <a:cubicBezTo>
                      <a:pt x="309" y="30671"/>
                      <a:pt x="-1687" y="21622"/>
                      <a:pt x="1497" y="13716"/>
                    </a:cubicBezTo>
                    <a:cubicBezTo>
                      <a:pt x="3369" y="8896"/>
                      <a:pt x="5754" y="4296"/>
                      <a:pt x="8624" y="0"/>
                    </a:cubicBezTo>
                    <a:lnTo>
                      <a:pt x="8624" y="0"/>
                    </a:lnTo>
                    <a:cubicBezTo>
                      <a:pt x="5992" y="4010"/>
                      <a:pt x="3797" y="8287"/>
                      <a:pt x="2067" y="12763"/>
                    </a:cubicBezTo>
                    <a:cubicBezTo>
                      <a:pt x="-1107" y="20698"/>
                      <a:pt x="888" y="29766"/>
                      <a:pt x="7104" y="35623"/>
                    </a:cubicBezTo>
                    <a:cubicBezTo>
                      <a:pt x="9993" y="38348"/>
                      <a:pt x="13186" y="40748"/>
                      <a:pt x="16608" y="42767"/>
                    </a:cubicBezTo>
                    <a:cubicBezTo>
                      <a:pt x="20067" y="44767"/>
                      <a:pt x="23735" y="46396"/>
                      <a:pt x="27537" y="47625"/>
                    </a:cubicBezTo>
                    <a:cubicBezTo>
                      <a:pt x="38447" y="50625"/>
                      <a:pt x="50118" y="47615"/>
                      <a:pt x="58234" y="39719"/>
                    </a:cubicBezTo>
                    <a:cubicBezTo>
                      <a:pt x="60439" y="38005"/>
                      <a:pt x="62444" y="36061"/>
                      <a:pt x="64222" y="33909"/>
                    </a:cubicBezTo>
                    <a:lnTo>
                      <a:pt x="63556" y="34099"/>
                    </a:lnTo>
                    <a:cubicBezTo>
                      <a:pt x="61827" y="36376"/>
                      <a:pt x="59812" y="38424"/>
                      <a:pt x="57569" y="40196"/>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3133;p47"/>
              <p:cNvSpPr/>
              <p:nvPr/>
            </p:nvSpPr>
            <p:spPr>
              <a:xfrm>
                <a:off x="5833480" y="4174426"/>
                <a:ext cx="68642" cy="51616"/>
              </a:xfrm>
              <a:custGeom>
                <a:avLst/>
                <a:gdLst/>
                <a:ahLst/>
                <a:cxnLst/>
                <a:rect l="l" t="t" r="r" b="b"/>
                <a:pathLst>
                  <a:path w="68642" h="51616" extrusionOk="0">
                    <a:moveTo>
                      <a:pt x="57428" y="44577"/>
                    </a:moveTo>
                    <a:cubicBezTo>
                      <a:pt x="50139" y="51044"/>
                      <a:pt x="40027" y="53245"/>
                      <a:pt x="30722" y="50387"/>
                    </a:cubicBezTo>
                    <a:cubicBezTo>
                      <a:pt x="26465" y="49044"/>
                      <a:pt x="22350" y="47254"/>
                      <a:pt x="18463" y="45053"/>
                    </a:cubicBezTo>
                    <a:cubicBezTo>
                      <a:pt x="14870" y="42948"/>
                      <a:pt x="11458" y="40529"/>
                      <a:pt x="8293" y="37814"/>
                    </a:cubicBezTo>
                    <a:cubicBezTo>
                      <a:pt x="310" y="30337"/>
                      <a:pt x="-2189" y="18679"/>
                      <a:pt x="2021" y="8572"/>
                    </a:cubicBezTo>
                    <a:cubicBezTo>
                      <a:pt x="2772" y="5953"/>
                      <a:pt x="3827" y="3429"/>
                      <a:pt x="5157" y="1048"/>
                    </a:cubicBezTo>
                    <a:lnTo>
                      <a:pt x="5917" y="0"/>
                    </a:lnTo>
                    <a:cubicBezTo>
                      <a:pt x="4616" y="2343"/>
                      <a:pt x="3589" y="4839"/>
                      <a:pt x="2876" y="7429"/>
                    </a:cubicBezTo>
                    <a:cubicBezTo>
                      <a:pt x="-1381" y="17497"/>
                      <a:pt x="1128" y="29165"/>
                      <a:pt x="9149" y="36576"/>
                    </a:cubicBezTo>
                    <a:cubicBezTo>
                      <a:pt x="12266" y="39348"/>
                      <a:pt x="15678" y="41777"/>
                      <a:pt x="19318" y="43815"/>
                    </a:cubicBezTo>
                    <a:cubicBezTo>
                      <a:pt x="23224" y="46006"/>
                      <a:pt x="27330" y="47825"/>
                      <a:pt x="31578" y="49244"/>
                    </a:cubicBezTo>
                    <a:cubicBezTo>
                      <a:pt x="40901" y="52073"/>
                      <a:pt x="51013" y="49835"/>
                      <a:pt x="58283" y="43339"/>
                    </a:cubicBezTo>
                    <a:cubicBezTo>
                      <a:pt x="62142" y="39881"/>
                      <a:pt x="65620" y="36023"/>
                      <a:pt x="68643" y="31813"/>
                    </a:cubicBezTo>
                    <a:lnTo>
                      <a:pt x="68643" y="31813"/>
                    </a:lnTo>
                    <a:cubicBezTo>
                      <a:pt x="65440" y="36509"/>
                      <a:pt x="61667" y="40795"/>
                      <a:pt x="57428" y="44577"/>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3134;p47"/>
              <p:cNvSpPr/>
              <p:nvPr/>
            </p:nvSpPr>
            <p:spPr>
              <a:xfrm>
                <a:off x="5752373" y="4115091"/>
                <a:ext cx="68187" cy="61619"/>
              </a:xfrm>
              <a:custGeom>
                <a:avLst/>
                <a:gdLst/>
                <a:ahLst/>
                <a:cxnLst/>
                <a:rect l="l" t="t" r="r" b="b"/>
                <a:pathLst>
                  <a:path w="68187" h="61619" extrusionOk="0">
                    <a:moveTo>
                      <a:pt x="64786" y="21997"/>
                    </a:moveTo>
                    <a:cubicBezTo>
                      <a:pt x="61098" y="17082"/>
                      <a:pt x="56403" y="13024"/>
                      <a:pt x="51005" y="10090"/>
                    </a:cubicBezTo>
                    <a:lnTo>
                      <a:pt x="50435" y="10090"/>
                    </a:lnTo>
                    <a:lnTo>
                      <a:pt x="41787" y="5518"/>
                    </a:lnTo>
                    <a:cubicBezTo>
                      <a:pt x="39506" y="4375"/>
                      <a:pt x="37130" y="3232"/>
                      <a:pt x="34754" y="2280"/>
                    </a:cubicBezTo>
                    <a:cubicBezTo>
                      <a:pt x="33205" y="1623"/>
                      <a:pt x="31617" y="1051"/>
                      <a:pt x="30002" y="565"/>
                    </a:cubicBezTo>
                    <a:cubicBezTo>
                      <a:pt x="22494" y="-1911"/>
                      <a:pt x="13845" y="4090"/>
                      <a:pt x="8618" y="11900"/>
                    </a:cubicBezTo>
                    <a:cubicBezTo>
                      <a:pt x="5767" y="16205"/>
                      <a:pt x="3382" y="20806"/>
                      <a:pt x="1490" y="25616"/>
                    </a:cubicBezTo>
                    <a:cubicBezTo>
                      <a:pt x="-1684" y="33551"/>
                      <a:pt x="312" y="42618"/>
                      <a:pt x="6527" y="48476"/>
                    </a:cubicBezTo>
                    <a:cubicBezTo>
                      <a:pt x="9417" y="51200"/>
                      <a:pt x="12610" y="53601"/>
                      <a:pt x="16031" y="55620"/>
                    </a:cubicBezTo>
                    <a:cubicBezTo>
                      <a:pt x="19491" y="57620"/>
                      <a:pt x="23159" y="59249"/>
                      <a:pt x="26960" y="60478"/>
                    </a:cubicBezTo>
                    <a:cubicBezTo>
                      <a:pt x="37871" y="63478"/>
                      <a:pt x="49542" y="60468"/>
                      <a:pt x="57658" y="52572"/>
                    </a:cubicBezTo>
                    <a:cubicBezTo>
                      <a:pt x="59882" y="50848"/>
                      <a:pt x="61896" y="48867"/>
                      <a:pt x="63645" y="46666"/>
                    </a:cubicBezTo>
                    <a:cubicBezTo>
                      <a:pt x="65850" y="43695"/>
                      <a:pt x="67285" y="40228"/>
                      <a:pt x="67827" y="36570"/>
                    </a:cubicBezTo>
                    <a:cubicBezTo>
                      <a:pt x="68825" y="31503"/>
                      <a:pt x="67732" y="26235"/>
                      <a:pt x="64786" y="21997"/>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 name="Google Shape;3135;p47"/>
            <p:cNvGrpSpPr/>
            <p:nvPr/>
          </p:nvGrpSpPr>
          <p:grpSpPr>
            <a:xfrm flipH="1">
              <a:off x="3829267" y="2465054"/>
              <a:ext cx="683694" cy="518573"/>
              <a:chOff x="6621095" y="1452181"/>
              <a:chExt cx="330894" cy="250785"/>
            </a:xfrm>
          </p:grpSpPr>
          <p:sp>
            <p:nvSpPr>
              <p:cNvPr id="115" name="Google Shape;3136;p4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3137;p4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3138;p4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3139;p4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3140;p4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7" name="Google Shape;3141;p47"/>
            <p:cNvSpPr/>
            <p:nvPr/>
          </p:nvSpPr>
          <p:spPr>
            <a:xfrm rot="-1803147">
              <a:off x="6082659" y="320502"/>
              <a:ext cx="40427" cy="70097"/>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3142;p47"/>
            <p:cNvSpPr/>
            <p:nvPr/>
          </p:nvSpPr>
          <p:spPr>
            <a:xfrm>
              <a:off x="5777153" y="2115925"/>
              <a:ext cx="669353" cy="387341"/>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3143;p47"/>
            <p:cNvSpPr/>
            <p:nvPr/>
          </p:nvSpPr>
          <p:spPr>
            <a:xfrm>
              <a:off x="5964040" y="276791"/>
              <a:ext cx="375852" cy="551229"/>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3144;p47"/>
            <p:cNvSpPr/>
            <p:nvPr/>
          </p:nvSpPr>
          <p:spPr>
            <a:xfrm>
              <a:off x="5952425" y="673402"/>
              <a:ext cx="70057" cy="407712"/>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3145;p47"/>
            <p:cNvSpPr/>
            <p:nvPr/>
          </p:nvSpPr>
          <p:spPr>
            <a:xfrm>
              <a:off x="5992903" y="271657"/>
              <a:ext cx="179035" cy="222681"/>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3146;p47"/>
            <p:cNvSpPr/>
            <p:nvPr/>
          </p:nvSpPr>
          <p:spPr>
            <a:xfrm>
              <a:off x="6027515" y="513497"/>
              <a:ext cx="222025" cy="248990"/>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3147;p47"/>
            <p:cNvSpPr/>
            <p:nvPr/>
          </p:nvSpPr>
          <p:spPr>
            <a:xfrm>
              <a:off x="5963282" y="594790"/>
              <a:ext cx="323371" cy="372912"/>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3148;p47"/>
            <p:cNvSpPr/>
            <p:nvPr/>
          </p:nvSpPr>
          <p:spPr>
            <a:xfrm>
              <a:off x="6020709" y="289521"/>
              <a:ext cx="238064" cy="294179"/>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3149;p47"/>
            <p:cNvSpPr/>
            <p:nvPr/>
          </p:nvSpPr>
          <p:spPr>
            <a:xfrm>
              <a:off x="6029967" y="288305"/>
              <a:ext cx="239492" cy="225171"/>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3150;p47"/>
            <p:cNvSpPr/>
            <p:nvPr/>
          </p:nvSpPr>
          <p:spPr>
            <a:xfrm>
              <a:off x="6069645" y="2237688"/>
              <a:ext cx="188076" cy="143860"/>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3151;p47"/>
            <p:cNvSpPr/>
            <p:nvPr/>
          </p:nvSpPr>
          <p:spPr>
            <a:xfrm>
              <a:off x="6070415" y="2283614"/>
              <a:ext cx="187263" cy="97891"/>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3152;p47"/>
            <p:cNvSpPr/>
            <p:nvPr/>
          </p:nvSpPr>
          <p:spPr>
            <a:xfrm>
              <a:off x="5927157" y="2205996"/>
              <a:ext cx="172547" cy="133696"/>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3153;p47"/>
            <p:cNvSpPr/>
            <p:nvPr/>
          </p:nvSpPr>
          <p:spPr>
            <a:xfrm>
              <a:off x="5927737" y="2249998"/>
              <a:ext cx="171800" cy="89748"/>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3154;p47"/>
            <p:cNvSpPr/>
            <p:nvPr/>
          </p:nvSpPr>
          <p:spPr>
            <a:xfrm>
              <a:off x="5955035" y="963103"/>
              <a:ext cx="368082" cy="128814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3155;p47"/>
            <p:cNvSpPr/>
            <p:nvPr/>
          </p:nvSpPr>
          <p:spPr>
            <a:xfrm>
              <a:off x="5939457" y="937334"/>
              <a:ext cx="391797" cy="856741"/>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3156;p47"/>
            <p:cNvSpPr/>
            <p:nvPr/>
          </p:nvSpPr>
          <p:spPr>
            <a:xfrm>
              <a:off x="5733626" y="681017"/>
              <a:ext cx="564393" cy="49234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3157;p47"/>
            <p:cNvSpPr/>
            <p:nvPr/>
          </p:nvSpPr>
          <p:spPr>
            <a:xfrm>
              <a:off x="6171801" y="649512"/>
              <a:ext cx="135912" cy="159574"/>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3158;p47"/>
            <p:cNvSpPr/>
            <p:nvPr/>
          </p:nvSpPr>
          <p:spPr>
            <a:xfrm>
              <a:off x="5953447" y="594810"/>
              <a:ext cx="109819" cy="11544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128283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342361" y="1229327"/>
            <a:ext cx="911450" cy="3539615"/>
          </a:xfrm>
          <a:prstGeom prst="rect">
            <a:avLst/>
          </a:prstGeom>
        </p:spPr>
        <p:txBody>
          <a:bodyPr spcFirstLastPara="1" vert="eaVert" wrap="square" lIns="0" tIns="0" rIns="0" bIns="0" anchor="t" anchorCtr="0">
            <a:noAutofit/>
          </a:bodyPr>
          <a:lstStyle/>
          <a:p>
            <a:pPr lvl="0">
              <a:lnSpc>
                <a:spcPts val="4120"/>
              </a:lnSpc>
            </a:pPr>
            <a:br>
              <a:rPr lang="en" sz="1600" dirty="0">
                <a:latin typeface="Microsoft JhengHei" panose="020B0604030504040204" pitchFamily="34" charset="-120"/>
                <a:ea typeface="Microsoft JhengHei" panose="020B0604030504040204" pitchFamily="34" charset="-120"/>
              </a:rPr>
            </a:br>
            <a:endParaRPr sz="3600" dirty="0">
              <a:latin typeface="Microsoft JhengHei" panose="020B0604030504040204" pitchFamily="34" charset="-120"/>
              <a:ea typeface="Microsoft JhengHei" panose="020B0604030504040204" pitchFamily="34" charset="-12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5</a:t>
            </a:r>
            <a:endParaRPr dirty="0"/>
          </a:p>
        </p:txBody>
      </p:sp>
      <p:sp>
        <p:nvSpPr>
          <p:cNvPr id="13" name="Google Shape;405;p15">
            <a:extLst>
              <a:ext uri="{FF2B5EF4-FFF2-40B4-BE49-F238E27FC236}">
                <a16:creationId xmlns:a16="http://schemas.microsoft.com/office/drawing/2014/main" id="{905A7F0C-B70E-480C-B706-64CF785AB422}"/>
              </a:ext>
            </a:extLst>
          </p:cNvPr>
          <p:cNvSpPr txBox="1">
            <a:spLocks/>
          </p:cNvSpPr>
          <p:nvPr/>
        </p:nvSpPr>
        <p:spPr>
          <a:xfrm>
            <a:off x="342361" y="0"/>
            <a:ext cx="4757603" cy="11598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zh-TW" altLang="en-US" dirty="0">
                <a:latin typeface="微軟正黑體" panose="020B0604030504040204" pitchFamily="34" charset="-120"/>
                <a:ea typeface="微軟正黑體" panose="020B0604030504040204" pitchFamily="34" charset="-120"/>
              </a:rPr>
              <a:t>目錄</a:t>
            </a:r>
            <a:endParaRPr lang="en-US" dirty="0">
              <a:latin typeface="微軟正黑體" panose="020B0604030504040204" pitchFamily="34" charset="-120"/>
              <a:ea typeface="微軟正黑體" panose="020B0604030504040204" pitchFamily="34" charset="-120"/>
            </a:endParaRPr>
          </a:p>
        </p:txBody>
      </p:sp>
      <p:grpSp>
        <p:nvGrpSpPr>
          <p:cNvPr id="14" name="群組 13">
            <a:extLst>
              <a:ext uri="{FF2B5EF4-FFF2-40B4-BE49-F238E27FC236}">
                <a16:creationId xmlns:a16="http://schemas.microsoft.com/office/drawing/2014/main" id="{4B61F58E-9450-40F7-8C4F-00E64C3E1326}"/>
              </a:ext>
            </a:extLst>
          </p:cNvPr>
          <p:cNvGrpSpPr/>
          <p:nvPr/>
        </p:nvGrpSpPr>
        <p:grpSpPr>
          <a:xfrm>
            <a:off x="1088406" y="1697055"/>
            <a:ext cx="6747788" cy="2712320"/>
            <a:chOff x="1110882" y="1535793"/>
            <a:chExt cx="4593644" cy="1829307"/>
          </a:xfrm>
        </p:grpSpPr>
        <p:grpSp>
          <p:nvGrpSpPr>
            <p:cNvPr id="16" name="群組 15">
              <a:extLst>
                <a:ext uri="{FF2B5EF4-FFF2-40B4-BE49-F238E27FC236}">
                  <a16:creationId xmlns:a16="http://schemas.microsoft.com/office/drawing/2014/main" id="{9BF4735B-5964-4EFB-983F-A793B953058D}"/>
                </a:ext>
              </a:extLst>
            </p:cNvPr>
            <p:cNvGrpSpPr/>
            <p:nvPr/>
          </p:nvGrpSpPr>
          <p:grpSpPr>
            <a:xfrm>
              <a:off x="1110882" y="1535793"/>
              <a:ext cx="4593644" cy="1829307"/>
              <a:chOff x="1110882" y="1535793"/>
              <a:chExt cx="4593644" cy="1829307"/>
            </a:xfrm>
          </p:grpSpPr>
          <p:sp>
            <p:nvSpPr>
              <p:cNvPr id="29" name="Google Shape;1704;p28">
                <a:extLst>
                  <a:ext uri="{FF2B5EF4-FFF2-40B4-BE49-F238E27FC236}">
                    <a16:creationId xmlns:a16="http://schemas.microsoft.com/office/drawing/2014/main" id="{37510F0D-514B-4C0C-99D5-7E41DD5E904B}"/>
                  </a:ext>
                </a:extLst>
              </p:cNvPr>
              <p:cNvSpPr txBox="1"/>
              <p:nvPr/>
            </p:nvSpPr>
            <p:spPr>
              <a:xfrm>
                <a:off x="1436949" y="1553778"/>
                <a:ext cx="719423" cy="499075"/>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altLang="zh-TW" sz="2400" b="1" dirty="0">
                    <a:solidFill>
                      <a:schemeClr val="accent2"/>
                    </a:solidFill>
                    <a:latin typeface="微軟正黑體" panose="020B0604030504040204" pitchFamily="34" charset="-120"/>
                    <a:ea typeface="微軟正黑體" panose="020B0604030504040204" pitchFamily="34" charset="-120"/>
                    <a:cs typeface="Barlow"/>
                    <a:sym typeface="Barlow"/>
                  </a:rPr>
                  <a:t>Part1</a:t>
                </a:r>
                <a:endParaRPr sz="24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30" name="Google Shape;1705;p28">
                <a:extLst>
                  <a:ext uri="{FF2B5EF4-FFF2-40B4-BE49-F238E27FC236}">
                    <a16:creationId xmlns:a16="http://schemas.microsoft.com/office/drawing/2014/main" id="{29AADC8C-EC7A-48B9-AF35-B356CCA3EE3B}"/>
                  </a:ext>
                </a:extLst>
              </p:cNvPr>
              <p:cNvSpPr txBox="1"/>
              <p:nvPr/>
            </p:nvSpPr>
            <p:spPr>
              <a:xfrm>
                <a:off x="1110882" y="2537973"/>
                <a:ext cx="1371556" cy="8244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lgn="ctr">
                  <a:lnSpc>
                    <a:spcPct val="115000"/>
                  </a:lnSpc>
                  <a:spcAft>
                    <a:spcPts val="1600"/>
                  </a:spcAft>
                  <a:defRPr sz="2400" b="1">
                    <a:solidFill>
                      <a:schemeClr val="accent2"/>
                    </a:solidFill>
                    <a:latin typeface="微軟正黑體" panose="020B0604030504040204" pitchFamily="34" charset="-120"/>
                    <a:ea typeface="微軟正黑體" panose="020B0604030504040204" pitchFamily="34" charset="-120"/>
                    <a:cs typeface="Barlow"/>
                  </a:defRPr>
                </a:lvl1pPr>
              </a:lstStyle>
              <a:p>
                <a:r>
                  <a:rPr lang="zh-TW" altLang="en-US" sz="2000" dirty="0">
                    <a:sym typeface="Barlow"/>
                  </a:rPr>
                  <a:t>資料的前處理</a:t>
                </a:r>
                <a:endParaRPr sz="2000" dirty="0">
                  <a:sym typeface="Barlow"/>
                </a:endParaRPr>
              </a:p>
            </p:txBody>
          </p:sp>
          <p:grpSp>
            <p:nvGrpSpPr>
              <p:cNvPr id="31" name="群組 30">
                <a:extLst>
                  <a:ext uri="{FF2B5EF4-FFF2-40B4-BE49-F238E27FC236}">
                    <a16:creationId xmlns:a16="http://schemas.microsoft.com/office/drawing/2014/main" id="{D7EB8DCB-6B3F-4A7F-8D67-7E891F2B0793}"/>
                  </a:ext>
                </a:extLst>
              </p:cNvPr>
              <p:cNvGrpSpPr/>
              <p:nvPr/>
            </p:nvGrpSpPr>
            <p:grpSpPr>
              <a:xfrm>
                <a:off x="1110883" y="2057114"/>
                <a:ext cx="1660035" cy="320236"/>
                <a:chOff x="1110883" y="2057114"/>
                <a:chExt cx="1660035" cy="320236"/>
              </a:xfrm>
            </p:grpSpPr>
            <p:sp>
              <p:nvSpPr>
                <p:cNvPr id="40" name="Google Shape;1707;p28">
                  <a:extLst>
                    <a:ext uri="{FF2B5EF4-FFF2-40B4-BE49-F238E27FC236}">
                      <a16:creationId xmlns:a16="http://schemas.microsoft.com/office/drawing/2014/main" id="{6D883930-A85F-4534-B3B3-939342B52C07}"/>
                    </a:ext>
                  </a:extLst>
                </p:cNvPr>
                <p:cNvSpPr/>
                <p:nvPr/>
              </p:nvSpPr>
              <p:spPr>
                <a:xfrm flipH="1">
                  <a:off x="1133642" y="2057114"/>
                  <a:ext cx="1637276" cy="171167"/>
                </a:xfrm>
                <a:prstGeom prst="parallelogram">
                  <a:avLst>
                    <a:gd name="adj" fmla="val 96952"/>
                  </a:avLst>
                </a:prstGeom>
                <a:solidFill>
                  <a:schemeClr val="accent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1" name="Google Shape;1708;p28">
                  <a:extLst>
                    <a:ext uri="{FF2B5EF4-FFF2-40B4-BE49-F238E27FC236}">
                      <a16:creationId xmlns:a16="http://schemas.microsoft.com/office/drawing/2014/main" id="{694F2D2E-E2BB-4713-A722-858A20A950F5}"/>
                    </a:ext>
                  </a:extLst>
                </p:cNvPr>
                <p:cNvSpPr/>
                <p:nvPr/>
              </p:nvSpPr>
              <p:spPr>
                <a:xfrm>
                  <a:off x="1110883" y="2205375"/>
                  <a:ext cx="1642099" cy="171975"/>
                </a:xfrm>
                <a:prstGeom prst="parallelogram">
                  <a:avLst>
                    <a:gd name="adj" fmla="val 96952"/>
                  </a:avLst>
                </a:prstGeom>
                <a:solidFill>
                  <a:schemeClr val="accent2"/>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 name="Google Shape;1705;p28">
                <a:extLst>
                  <a:ext uri="{FF2B5EF4-FFF2-40B4-BE49-F238E27FC236}">
                    <a16:creationId xmlns:a16="http://schemas.microsoft.com/office/drawing/2014/main" id="{825DD73A-173A-43F5-A5C5-113B9A4929E6}"/>
                  </a:ext>
                </a:extLst>
              </p:cNvPr>
              <p:cNvSpPr txBox="1"/>
              <p:nvPr/>
            </p:nvSpPr>
            <p:spPr>
              <a:xfrm>
                <a:off x="2628184" y="2540686"/>
                <a:ext cx="1439066" cy="824414"/>
              </a:xfrm>
              <a:prstGeom prst="rect">
                <a:avLst/>
              </a:prstGeom>
              <a:noFill/>
              <a:ln>
                <a:noFill/>
              </a:ln>
            </p:spPr>
            <p:txBody>
              <a:bodyPr spcFirstLastPara="1" wrap="square" lIns="91425" tIns="91425" rIns="91425" bIns="91425" anchor="t" anchorCtr="0">
                <a:noAutofit/>
              </a:bodyPr>
              <a:lstStyle/>
              <a:p>
                <a:pPr lvl="0" algn="ctr">
                  <a:lnSpc>
                    <a:spcPct val="115000"/>
                  </a:lnSpc>
                  <a:spcAft>
                    <a:spcPts val="1600"/>
                  </a:spcAft>
                </a:pPr>
                <a:r>
                  <a:rPr lang="zh-TW" altLang="en-US" sz="2000" b="1" dirty="0">
                    <a:solidFill>
                      <a:schemeClr val="accent2"/>
                    </a:solidFill>
                    <a:latin typeface="微軟正黑體" panose="020B0604030504040204" pitchFamily="34" charset="-120"/>
                    <a:ea typeface="微軟正黑體" panose="020B0604030504040204" pitchFamily="34" charset="-120"/>
                    <a:cs typeface="Barlow"/>
                    <a:sym typeface="Barlow"/>
                  </a:rPr>
                  <a:t>挑選基金的策略</a:t>
                </a:r>
                <a:endParaRPr sz="2000" b="1"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
            <p:nvSpPr>
              <p:cNvPr id="33" name="Google Shape;1705;p28">
                <a:extLst>
                  <a:ext uri="{FF2B5EF4-FFF2-40B4-BE49-F238E27FC236}">
                    <a16:creationId xmlns:a16="http://schemas.microsoft.com/office/drawing/2014/main" id="{7B07C131-A1C1-427C-9852-94EFE6352B66}"/>
                  </a:ext>
                </a:extLst>
              </p:cNvPr>
              <p:cNvSpPr txBox="1"/>
              <p:nvPr/>
            </p:nvSpPr>
            <p:spPr>
              <a:xfrm>
                <a:off x="4145484" y="2540686"/>
                <a:ext cx="1559042" cy="8244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lgn="ctr">
                  <a:lnSpc>
                    <a:spcPct val="115000"/>
                  </a:lnSpc>
                  <a:spcAft>
                    <a:spcPts val="1600"/>
                  </a:spcAft>
                  <a:defRPr sz="2400" b="1">
                    <a:solidFill>
                      <a:schemeClr val="accent2"/>
                    </a:solidFill>
                    <a:latin typeface="微軟正黑體" panose="020B0604030504040204" pitchFamily="34" charset="-120"/>
                    <a:ea typeface="微軟正黑體" panose="020B0604030504040204" pitchFamily="34" charset="-120"/>
                    <a:cs typeface="Barlow"/>
                  </a:defRPr>
                </a:lvl1pPr>
              </a:lstStyle>
              <a:p>
                <a:r>
                  <a:rPr lang="zh-TW" altLang="en-US" sz="2000" dirty="0">
                    <a:sym typeface="Barlow"/>
                  </a:rPr>
                  <a:t>各類基金模型選擇</a:t>
                </a:r>
                <a:endParaRPr sz="2000" dirty="0">
                  <a:sym typeface="Barlow"/>
                </a:endParaRPr>
              </a:p>
            </p:txBody>
          </p:sp>
          <p:sp>
            <p:nvSpPr>
              <p:cNvPr id="36" name="Google Shape;1704;p28">
                <a:extLst>
                  <a:ext uri="{FF2B5EF4-FFF2-40B4-BE49-F238E27FC236}">
                    <a16:creationId xmlns:a16="http://schemas.microsoft.com/office/drawing/2014/main" id="{661F484B-20B4-456C-9919-615803E8D149}"/>
                  </a:ext>
                </a:extLst>
              </p:cNvPr>
              <p:cNvSpPr txBox="1"/>
              <p:nvPr/>
            </p:nvSpPr>
            <p:spPr>
              <a:xfrm>
                <a:off x="2988525" y="1535793"/>
                <a:ext cx="719423" cy="49907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0" indent="0">
                  <a:lnSpc>
                    <a:spcPct val="115000"/>
                  </a:lnSpc>
                  <a:buNone/>
                  <a:defRPr sz="2400" b="1">
                    <a:solidFill>
                      <a:schemeClr val="accent2"/>
                    </a:solidFill>
                    <a:latin typeface="微軟正黑體" panose="020B0604030504040204" pitchFamily="34" charset="-120"/>
                    <a:ea typeface="微軟正黑體" panose="020B0604030504040204" pitchFamily="34" charset="-120"/>
                    <a:cs typeface="Barlow"/>
                  </a:defRPr>
                </a:lvl1pPr>
              </a:lstStyle>
              <a:p>
                <a:r>
                  <a:rPr lang="en-US" altLang="zh-TW" dirty="0">
                    <a:sym typeface="Barlow"/>
                  </a:rPr>
                  <a:t>Part2</a:t>
                </a:r>
              </a:p>
            </p:txBody>
          </p:sp>
          <p:sp>
            <p:nvSpPr>
              <p:cNvPr id="37" name="Google Shape;1704;p28">
                <a:extLst>
                  <a:ext uri="{FF2B5EF4-FFF2-40B4-BE49-F238E27FC236}">
                    <a16:creationId xmlns:a16="http://schemas.microsoft.com/office/drawing/2014/main" id="{F3BF8639-AB0D-4FF3-AD1E-E5B871689794}"/>
                  </a:ext>
                </a:extLst>
              </p:cNvPr>
              <p:cNvSpPr txBox="1"/>
              <p:nvPr/>
            </p:nvSpPr>
            <p:spPr>
              <a:xfrm>
                <a:off x="4366631" y="1549518"/>
                <a:ext cx="769110" cy="49907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0" indent="0">
                  <a:lnSpc>
                    <a:spcPct val="115000"/>
                  </a:lnSpc>
                  <a:buNone/>
                  <a:defRPr sz="2400" b="1">
                    <a:solidFill>
                      <a:schemeClr val="accent2"/>
                    </a:solidFill>
                    <a:latin typeface="微軟正黑體" panose="020B0604030504040204" pitchFamily="34" charset="-120"/>
                    <a:ea typeface="微軟正黑體" panose="020B0604030504040204" pitchFamily="34" charset="-120"/>
                    <a:cs typeface="Barlow"/>
                  </a:defRPr>
                </a:lvl1pPr>
              </a:lstStyle>
              <a:p>
                <a:r>
                  <a:rPr lang="en-US" altLang="zh-TW" dirty="0">
                    <a:sym typeface="Barlow"/>
                  </a:rPr>
                  <a:t>Part3</a:t>
                </a:r>
                <a:endParaRPr dirty="0">
                  <a:sym typeface="Barlow"/>
                </a:endParaRPr>
              </a:p>
            </p:txBody>
          </p:sp>
        </p:grpSp>
        <p:grpSp>
          <p:nvGrpSpPr>
            <p:cNvPr id="17" name="群組 16">
              <a:extLst>
                <a:ext uri="{FF2B5EF4-FFF2-40B4-BE49-F238E27FC236}">
                  <a16:creationId xmlns:a16="http://schemas.microsoft.com/office/drawing/2014/main" id="{F9CAD48D-7121-4004-BB7B-280A3659150C}"/>
                </a:ext>
              </a:extLst>
            </p:cNvPr>
            <p:cNvGrpSpPr/>
            <p:nvPr/>
          </p:nvGrpSpPr>
          <p:grpSpPr>
            <a:xfrm>
              <a:off x="2575840" y="2051842"/>
              <a:ext cx="1643782" cy="325508"/>
              <a:chOff x="1090399" y="2051842"/>
              <a:chExt cx="1643782" cy="325508"/>
            </a:xfrm>
          </p:grpSpPr>
          <p:sp>
            <p:nvSpPr>
              <p:cNvPr id="27" name="Google Shape;1707;p28">
                <a:extLst>
                  <a:ext uri="{FF2B5EF4-FFF2-40B4-BE49-F238E27FC236}">
                    <a16:creationId xmlns:a16="http://schemas.microsoft.com/office/drawing/2014/main" id="{855CC358-F501-4D54-9835-8A24B7DF245A}"/>
                  </a:ext>
                </a:extLst>
              </p:cNvPr>
              <p:cNvSpPr/>
              <p:nvPr/>
            </p:nvSpPr>
            <p:spPr>
              <a:xfrm flipH="1">
                <a:off x="1096905" y="2051842"/>
                <a:ext cx="1637276" cy="171167"/>
              </a:xfrm>
              <a:prstGeom prst="parallelogram">
                <a:avLst>
                  <a:gd name="adj" fmla="val 96952"/>
                </a:avLst>
              </a:prstGeom>
              <a:solidFill>
                <a:schemeClr val="accent1">
                  <a:lumMod val="60000"/>
                  <a:lumOff val="40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endParaRPr dirty="0"/>
              </a:p>
            </p:txBody>
          </p:sp>
          <p:sp>
            <p:nvSpPr>
              <p:cNvPr id="28" name="Google Shape;1708;p28">
                <a:extLst>
                  <a:ext uri="{FF2B5EF4-FFF2-40B4-BE49-F238E27FC236}">
                    <a16:creationId xmlns:a16="http://schemas.microsoft.com/office/drawing/2014/main" id="{8821B0E7-C1F0-4E7C-B277-72E1012A3FE0}"/>
                  </a:ext>
                </a:extLst>
              </p:cNvPr>
              <p:cNvSpPr/>
              <p:nvPr/>
            </p:nvSpPr>
            <p:spPr>
              <a:xfrm>
                <a:off x="1090399" y="2205375"/>
                <a:ext cx="1642100" cy="171975"/>
              </a:xfrm>
              <a:prstGeom prst="parallelogram">
                <a:avLst>
                  <a:gd name="adj" fmla="val 96952"/>
                </a:avLst>
              </a:prstGeom>
              <a:solidFill>
                <a:schemeClr val="accent2">
                  <a:lumMod val="60000"/>
                  <a:lumOff val="40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 name="群組 17">
              <a:extLst>
                <a:ext uri="{FF2B5EF4-FFF2-40B4-BE49-F238E27FC236}">
                  <a16:creationId xmlns:a16="http://schemas.microsoft.com/office/drawing/2014/main" id="{3B706E50-4781-45A9-B10F-E05B89217229}"/>
                </a:ext>
              </a:extLst>
            </p:cNvPr>
            <p:cNvGrpSpPr/>
            <p:nvPr/>
          </p:nvGrpSpPr>
          <p:grpSpPr>
            <a:xfrm>
              <a:off x="4033435" y="2036804"/>
              <a:ext cx="1642098" cy="343142"/>
              <a:chOff x="1067376" y="2037965"/>
              <a:chExt cx="1642098" cy="343142"/>
            </a:xfrm>
          </p:grpSpPr>
          <p:sp>
            <p:nvSpPr>
              <p:cNvPr id="25" name="Google Shape;1707;p28">
                <a:extLst>
                  <a:ext uri="{FF2B5EF4-FFF2-40B4-BE49-F238E27FC236}">
                    <a16:creationId xmlns:a16="http://schemas.microsoft.com/office/drawing/2014/main" id="{F6898931-66D7-4DB2-A0DB-F0D64A77C778}"/>
                  </a:ext>
                </a:extLst>
              </p:cNvPr>
              <p:cNvSpPr/>
              <p:nvPr/>
            </p:nvSpPr>
            <p:spPr>
              <a:xfrm flipH="1">
                <a:off x="1072198" y="2037965"/>
                <a:ext cx="1637276" cy="171167"/>
              </a:xfrm>
              <a:prstGeom prst="parallelogram">
                <a:avLst>
                  <a:gd name="adj" fmla="val 96952"/>
                </a:avLst>
              </a:prstGeom>
              <a:solidFill>
                <a:schemeClr val="accent1">
                  <a:lumMod val="20000"/>
                  <a:lumOff val="80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 name="Google Shape;1708;p28">
                <a:extLst>
                  <a:ext uri="{FF2B5EF4-FFF2-40B4-BE49-F238E27FC236}">
                    <a16:creationId xmlns:a16="http://schemas.microsoft.com/office/drawing/2014/main" id="{521D03CC-03EF-45CA-86E6-8E9280F4D09D}"/>
                  </a:ext>
                </a:extLst>
              </p:cNvPr>
              <p:cNvSpPr/>
              <p:nvPr/>
            </p:nvSpPr>
            <p:spPr>
              <a:xfrm>
                <a:off x="1067376" y="2209132"/>
                <a:ext cx="1642098" cy="171975"/>
              </a:xfrm>
              <a:prstGeom prst="parallelogram">
                <a:avLst>
                  <a:gd name="adj" fmla="val 96952"/>
                </a:avLst>
              </a:prstGeom>
              <a:solidFill>
                <a:schemeClr val="accent2">
                  <a:lumMod val="20000"/>
                  <a:lumOff val="80000"/>
                </a:schemeClr>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資料的前處理</a:t>
            </a:r>
            <a:endParaRPr dirty="0">
              <a:latin typeface="微軟正黑體" panose="020B0604030504040204" pitchFamily="34" charset="-120"/>
              <a:ea typeface="微軟正黑體" panose="020B0604030504040204" pitchFamily="34" charset="-120"/>
            </a:endParaRPr>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sz="3600" b="1" dirty="0">
                <a:solidFill>
                  <a:schemeClr val="lt1"/>
                </a:solidFill>
                <a:latin typeface="Barlow"/>
                <a:ea typeface="Barlow"/>
                <a:cs typeface="Barlow"/>
                <a:sym typeface="Barlow"/>
              </a:rPr>
              <a:t>1</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93"/>
        <p:cNvGrpSpPr/>
        <p:nvPr/>
      </p:nvGrpSpPr>
      <p:grpSpPr>
        <a:xfrm>
          <a:off x="0" y="0"/>
          <a:ext cx="0" cy="0"/>
          <a:chOff x="0" y="0"/>
          <a:chExt cx="0" cy="0"/>
        </a:xfrm>
      </p:grpSpPr>
      <p:sp>
        <p:nvSpPr>
          <p:cNvPr id="2294" name="Google Shape;2294;p39"/>
          <p:cNvSpPr txBox="1">
            <a:spLocks noGrp="1"/>
          </p:cNvSpPr>
          <p:nvPr>
            <p:ph type="title"/>
          </p:nvPr>
        </p:nvSpPr>
        <p:spPr>
          <a:xfrm>
            <a:off x="410564" y="351482"/>
            <a:ext cx="670695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資料處理的流程</a:t>
            </a:r>
            <a:endParaRPr dirty="0">
              <a:latin typeface="微軟正黑體" panose="020B0604030504040204" pitchFamily="34" charset="-120"/>
              <a:ea typeface="微軟正黑體" panose="020B0604030504040204" pitchFamily="34" charset="-120"/>
            </a:endParaRPr>
          </a:p>
        </p:txBody>
      </p:sp>
      <p:sp>
        <p:nvSpPr>
          <p:cNvPr id="2295" name="Google Shape;2295;p3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ltLang="zh-TW" dirty="0"/>
              <a:t>7</a:t>
            </a:r>
            <a:endParaRPr dirty="0"/>
          </a:p>
        </p:txBody>
      </p:sp>
      <p:sp>
        <p:nvSpPr>
          <p:cNvPr id="2296" name="Google Shape;2296;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2298" name="Google Shape;2298;p39"/>
          <p:cNvGrpSpPr/>
          <p:nvPr/>
        </p:nvGrpSpPr>
        <p:grpSpPr>
          <a:xfrm>
            <a:off x="1786339" y="1703401"/>
            <a:ext cx="473400" cy="473400"/>
            <a:chOff x="1786339" y="1703401"/>
            <a:chExt cx="473400" cy="473400"/>
          </a:xfrm>
        </p:grpSpPr>
        <p:sp>
          <p:nvSpPr>
            <p:cNvPr id="2299" name="Google Shape;2299;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0" name="Google Shape;2300;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Barlow"/>
                  <a:ea typeface="Barlow"/>
                  <a:cs typeface="Barlow"/>
                  <a:sym typeface="Barlow"/>
                </a:rPr>
                <a:t>1</a:t>
              </a:r>
              <a:endParaRPr sz="900" dirty="0">
                <a:solidFill>
                  <a:schemeClr val="dk2"/>
                </a:solidFill>
                <a:latin typeface="Barlow"/>
                <a:ea typeface="Barlow"/>
                <a:cs typeface="Barlow"/>
                <a:sym typeface="Barlow"/>
              </a:endParaRPr>
            </a:p>
          </p:txBody>
        </p:sp>
      </p:grpSp>
      <p:grpSp>
        <p:nvGrpSpPr>
          <p:cNvPr id="2301" name="Google Shape;2301;p39"/>
          <p:cNvGrpSpPr/>
          <p:nvPr/>
        </p:nvGrpSpPr>
        <p:grpSpPr>
          <a:xfrm>
            <a:off x="3814414" y="1703401"/>
            <a:ext cx="473400" cy="473400"/>
            <a:chOff x="3814414" y="1703401"/>
            <a:chExt cx="473400" cy="473400"/>
          </a:xfrm>
        </p:grpSpPr>
        <p:sp>
          <p:nvSpPr>
            <p:cNvPr id="2302" name="Google Shape;2302;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3" name="Google Shape;2303;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Barlow"/>
                  <a:ea typeface="Barlow"/>
                  <a:cs typeface="Barlow"/>
                  <a:sym typeface="Barlow"/>
                </a:rPr>
                <a:t>3</a:t>
              </a:r>
              <a:endParaRPr sz="900" dirty="0">
                <a:solidFill>
                  <a:schemeClr val="dk2"/>
                </a:solidFill>
                <a:latin typeface="Barlow"/>
                <a:ea typeface="Barlow"/>
                <a:cs typeface="Barlow"/>
                <a:sym typeface="Barlow"/>
              </a:endParaRPr>
            </a:p>
          </p:txBody>
        </p:sp>
      </p:grpSp>
      <p:grpSp>
        <p:nvGrpSpPr>
          <p:cNvPr id="2304" name="Google Shape;2304;p39"/>
          <p:cNvGrpSpPr/>
          <p:nvPr/>
        </p:nvGrpSpPr>
        <p:grpSpPr>
          <a:xfrm>
            <a:off x="5842489" y="1703401"/>
            <a:ext cx="473400" cy="473400"/>
            <a:chOff x="5842489" y="1703401"/>
            <a:chExt cx="473400" cy="473400"/>
          </a:xfrm>
        </p:grpSpPr>
        <p:sp>
          <p:nvSpPr>
            <p:cNvPr id="2305" name="Google Shape;2305;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6" name="Google Shape;2306;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a:solidFill>
                    <a:schemeClr val="dk2"/>
                  </a:solidFill>
                  <a:latin typeface="Barlow"/>
                  <a:ea typeface="Barlow"/>
                  <a:cs typeface="Barlow"/>
                  <a:sym typeface="Barlow"/>
                </a:rPr>
                <a:t>5</a:t>
              </a:r>
              <a:endParaRPr sz="900" dirty="0">
                <a:solidFill>
                  <a:schemeClr val="dk2"/>
                </a:solidFill>
                <a:latin typeface="Barlow"/>
                <a:ea typeface="Barlow"/>
                <a:cs typeface="Barlow"/>
                <a:sym typeface="Barlow"/>
              </a:endParaRPr>
            </a:p>
          </p:txBody>
        </p:sp>
      </p:grpSp>
      <p:grpSp>
        <p:nvGrpSpPr>
          <p:cNvPr id="2307" name="Google Shape;2307;p39"/>
          <p:cNvGrpSpPr/>
          <p:nvPr/>
        </p:nvGrpSpPr>
        <p:grpSpPr>
          <a:xfrm>
            <a:off x="6880814" y="3576300"/>
            <a:ext cx="473400" cy="473400"/>
            <a:chOff x="6880814" y="3576300"/>
            <a:chExt cx="473400" cy="473400"/>
          </a:xfrm>
        </p:grpSpPr>
        <p:sp>
          <p:nvSpPr>
            <p:cNvPr id="2308" name="Google Shape;2308;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9" name="Google Shape;2309;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Barlow"/>
                  <a:ea typeface="Barlow"/>
                  <a:cs typeface="Barlow"/>
                  <a:sym typeface="Barlow"/>
                </a:rPr>
                <a:t>6</a:t>
              </a:r>
              <a:endParaRPr sz="900" dirty="0">
                <a:solidFill>
                  <a:schemeClr val="dk2"/>
                </a:solidFill>
                <a:latin typeface="Barlow"/>
                <a:ea typeface="Barlow"/>
                <a:cs typeface="Barlow"/>
                <a:sym typeface="Barlow"/>
              </a:endParaRPr>
            </a:p>
          </p:txBody>
        </p:sp>
      </p:grpSp>
      <p:grpSp>
        <p:nvGrpSpPr>
          <p:cNvPr id="2310" name="Google Shape;2310;p39"/>
          <p:cNvGrpSpPr/>
          <p:nvPr/>
        </p:nvGrpSpPr>
        <p:grpSpPr>
          <a:xfrm>
            <a:off x="4852739" y="3576300"/>
            <a:ext cx="473400" cy="473400"/>
            <a:chOff x="4852739" y="3576300"/>
            <a:chExt cx="473400" cy="473400"/>
          </a:xfrm>
        </p:grpSpPr>
        <p:sp>
          <p:nvSpPr>
            <p:cNvPr id="2311" name="Google Shape;2311;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12" name="Google Shape;2312;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Barlow"/>
                  <a:ea typeface="Barlow"/>
                  <a:cs typeface="Barlow"/>
                  <a:sym typeface="Barlow"/>
                </a:rPr>
                <a:t>4</a:t>
              </a:r>
              <a:endParaRPr sz="600" dirty="0">
                <a:solidFill>
                  <a:schemeClr val="dk2"/>
                </a:solidFill>
                <a:latin typeface="Barlow"/>
                <a:ea typeface="Barlow"/>
                <a:cs typeface="Barlow"/>
                <a:sym typeface="Barlow"/>
              </a:endParaRPr>
            </a:p>
          </p:txBody>
        </p:sp>
      </p:grpSp>
      <p:grpSp>
        <p:nvGrpSpPr>
          <p:cNvPr id="2313" name="Google Shape;2313;p39"/>
          <p:cNvGrpSpPr/>
          <p:nvPr/>
        </p:nvGrpSpPr>
        <p:grpSpPr>
          <a:xfrm>
            <a:off x="2824664" y="3576300"/>
            <a:ext cx="473400" cy="473400"/>
            <a:chOff x="2824664" y="3576300"/>
            <a:chExt cx="473400" cy="473400"/>
          </a:xfrm>
        </p:grpSpPr>
        <p:sp>
          <p:nvSpPr>
            <p:cNvPr id="2314" name="Google Shape;2314;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15" name="Google Shape;2315;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900" dirty="0">
                  <a:solidFill>
                    <a:schemeClr val="dk2"/>
                  </a:solidFill>
                  <a:latin typeface="Barlow"/>
                  <a:ea typeface="Barlow"/>
                  <a:cs typeface="Barlow"/>
                  <a:sym typeface="Barlow"/>
                </a:rPr>
                <a:t>2</a:t>
              </a:r>
              <a:endParaRPr sz="900" dirty="0">
                <a:solidFill>
                  <a:schemeClr val="dk2"/>
                </a:solidFill>
                <a:latin typeface="Barlow"/>
                <a:ea typeface="Barlow"/>
                <a:cs typeface="Barlow"/>
                <a:sym typeface="Barlow"/>
              </a:endParaRPr>
            </a:p>
          </p:txBody>
        </p:sp>
      </p:grpSp>
      <p:sp>
        <p:nvSpPr>
          <p:cNvPr id="2316" name="Google Shape;2316;p39"/>
          <p:cNvSpPr txBox="1"/>
          <p:nvPr/>
        </p:nvSpPr>
        <p:spPr>
          <a:xfrm>
            <a:off x="1379838" y="1115040"/>
            <a:ext cx="1444825"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將所有的基金匯率轉換為新台幣</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
        <p:nvSpPr>
          <p:cNvPr id="2317" name="Google Shape;2317;p39"/>
          <p:cNvSpPr txBox="1"/>
          <p:nvPr/>
        </p:nvSpPr>
        <p:spPr>
          <a:xfrm>
            <a:off x="3407914" y="1102868"/>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再刪除 </a:t>
            </a:r>
            <a:r>
              <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30%</a:t>
            </a: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 都是空值的列</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
        <p:nvSpPr>
          <p:cNvPr id="2318" name="Google Shape;2318;p39"/>
          <p:cNvSpPr txBox="1"/>
          <p:nvPr/>
        </p:nvSpPr>
        <p:spPr>
          <a:xfrm>
            <a:off x="5464591" y="1102868"/>
            <a:ext cx="1229195"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將仍有空值的部分刪除</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
        <p:nvSpPr>
          <p:cNvPr id="2319" name="Google Shape;2319;p39"/>
          <p:cNvSpPr txBox="1"/>
          <p:nvPr/>
        </p:nvSpPr>
        <p:spPr>
          <a:xfrm>
            <a:off x="2211364" y="4159621"/>
            <a:ext cx="17000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刪除 </a:t>
            </a:r>
            <a:r>
              <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80%</a:t>
            </a: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 為空值的列、</a:t>
            </a:r>
            <a:r>
              <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30%</a:t>
            </a: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 為空值的行</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
        <p:nvSpPr>
          <p:cNvPr id="2320" name="Google Shape;2320;p39"/>
          <p:cNvSpPr txBox="1"/>
          <p:nvPr/>
        </p:nvSpPr>
        <p:spPr>
          <a:xfrm>
            <a:off x="4453689" y="4159621"/>
            <a:ext cx="1271499"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向前向後填補</a:t>
            </a:r>
            <a:r>
              <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20</a:t>
            </a: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 個空值</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
        <p:nvSpPr>
          <p:cNvPr id="2321" name="Google Shape;2321;p39"/>
          <p:cNvSpPr txBox="1"/>
          <p:nvPr/>
        </p:nvSpPr>
        <p:spPr>
          <a:xfrm>
            <a:off x="6459445" y="4124875"/>
            <a:ext cx="1479843"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最後分成 </a:t>
            </a:r>
            <a:r>
              <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12</a:t>
            </a: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 個</a:t>
            </a:r>
            <a:endParaRPr lang="en-US" altLang="zh-TW"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a:p>
            <a:pPr marL="0" marR="0" lvl="0" indent="0" algn="ctr" rtl="0">
              <a:lnSpc>
                <a:spcPct val="100000"/>
              </a:lnSpc>
              <a:spcBef>
                <a:spcPts val="0"/>
              </a:spcBef>
              <a:spcAft>
                <a:spcPts val="0"/>
              </a:spcAft>
              <a:buNone/>
            </a:pPr>
            <a:r>
              <a:rPr lang="zh-TW" altLang="en-US" dirty="0">
                <a:solidFill>
                  <a:schemeClr val="tx1">
                    <a:lumMod val="75000"/>
                  </a:schemeClr>
                </a:solidFill>
                <a:latin typeface="微軟正黑體" panose="020B0604030504040204" pitchFamily="34" charset="-120"/>
                <a:ea typeface="微軟正黑體" panose="020B0604030504040204" pitchFamily="34" charset="-120"/>
                <a:cs typeface="Barlow"/>
                <a:sym typeface="Barlow"/>
              </a:rPr>
              <a:t>不同的基金種類</a:t>
            </a:r>
            <a:endParaRPr dirty="0">
              <a:solidFill>
                <a:schemeClr val="tx1">
                  <a:lumMod val="75000"/>
                </a:schemeClr>
              </a:solidFill>
              <a:latin typeface="微軟正黑體" panose="020B0604030504040204" pitchFamily="34" charset="-120"/>
              <a:ea typeface="微軟正黑體" panose="020B0604030504040204" pitchFamily="34" charset="-120"/>
              <a:cs typeface="Barlow"/>
              <a:sym typeface="Barlow"/>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5C6EC53-0B5E-4C16-9238-2926485A97C4}"/>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rPr>
              <a:t>基金類別</a:t>
            </a:r>
          </a:p>
        </p:txBody>
      </p:sp>
      <p:sp>
        <p:nvSpPr>
          <p:cNvPr id="5" name="投影片編號版面配置區 4">
            <a:extLst>
              <a:ext uri="{FF2B5EF4-FFF2-40B4-BE49-F238E27FC236}">
                <a16:creationId xmlns:a16="http://schemas.microsoft.com/office/drawing/2014/main" id="{73713C8E-84C6-4352-A1F6-92BDF10E353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dirty="0"/>
          </a:p>
        </p:txBody>
      </p:sp>
      <p:sp>
        <p:nvSpPr>
          <p:cNvPr id="6" name="Google Shape;1705;p28">
            <a:extLst>
              <a:ext uri="{FF2B5EF4-FFF2-40B4-BE49-F238E27FC236}">
                <a16:creationId xmlns:a16="http://schemas.microsoft.com/office/drawing/2014/main" id="{9E417A0F-5FBB-4B03-9E0F-85793EED03E2}"/>
              </a:ext>
            </a:extLst>
          </p:cNvPr>
          <p:cNvSpPr txBox="1">
            <a:spLocks noGrp="1"/>
          </p:cNvSpPr>
          <p:nvPr>
            <p:ph type="body" idx="1"/>
          </p:nvPr>
        </p:nvSpPr>
        <p:spPr>
          <a:xfrm>
            <a:off x="1311088" y="1146950"/>
            <a:ext cx="6710082" cy="3850352"/>
          </a:xfrm>
          <a:prstGeom prst="rect">
            <a:avLst/>
          </a:prstGeom>
          <a:noFill/>
          <a:ln>
            <a:noFill/>
          </a:ln>
        </p:spPr>
        <p:txBody>
          <a:bodyPr spcFirstLastPara="1" wrap="square" lIns="91425" tIns="91425" rIns="91425" bIns="91425" numCol="2" anchor="t" anchorCtr="0">
            <a:noAutofit/>
          </a:bodyPr>
          <a:lstStyle/>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亞洲債券型基金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亞洲股票型基金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中國股票型基金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新興市場型股票基金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全球高收債基金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全球投資級債券基金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混和型基金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日本股票型基金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高科技股票型基金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台灣股票型基金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美國股票型基金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171450" lvl="0" indent="-171450">
              <a:lnSpc>
                <a:spcPct val="200000"/>
              </a:lnSpc>
              <a:spcBef>
                <a:spcPts val="0"/>
              </a:spcBef>
              <a:buFont typeface="Arial" panose="020B0604020202020204" pitchFamily="34" charset="0"/>
              <a:buChar char="•"/>
            </a:pPr>
            <a:r>
              <a:rPr lang="zh-TW" altLang="en-US" sz="2000" dirty="0">
                <a:latin typeface="微軟正黑體" panose="020B0604030504040204" pitchFamily="34" charset="-120"/>
                <a:ea typeface="微軟正黑體" panose="020B0604030504040204" pitchFamily="34" charset="-120"/>
                <a:cs typeface="Times New Roman" panose="02020603050405020304" pitchFamily="18" charset="0"/>
              </a:rPr>
              <a:t>美國高收債基金</a:t>
            </a:r>
            <a:endParaRPr lang="en-US" altLang="zh-TW" sz="2000" dirty="0">
              <a:latin typeface="微軟正黑體" panose="020B0604030504040204" pitchFamily="34" charset="-120"/>
              <a:ea typeface="微軟正黑體" panose="020B0604030504040204" pitchFamily="34" charset="-120"/>
              <a:cs typeface="Times New Roman" panose="02020603050405020304" pitchFamily="18" charset="0"/>
            </a:endParaRPr>
          </a:p>
          <a:p>
            <a:pPr marL="0" lvl="0" indent="0" algn="l" rtl="0">
              <a:lnSpc>
                <a:spcPct val="200000"/>
              </a:lnSpc>
              <a:spcBef>
                <a:spcPts val="0"/>
              </a:spcBef>
              <a:buNone/>
            </a:pPr>
            <a:endParaRPr lang="en-US" sz="2000" dirty="0">
              <a:solidFill>
                <a:schemeClr val="accent2"/>
              </a:solidFill>
              <a:latin typeface="微軟正黑體" panose="020B0604030504040204" pitchFamily="34" charset="-120"/>
              <a:ea typeface="微軟正黑體" panose="020B0604030504040204" pitchFamily="34" charset="-120"/>
              <a:cs typeface="Barlow"/>
              <a:sym typeface="Barlow"/>
            </a:endParaRPr>
          </a:p>
        </p:txBody>
      </p:sp>
    </p:spTree>
    <p:extLst>
      <p:ext uri="{BB962C8B-B14F-4D97-AF65-F5344CB8AC3E}">
        <p14:creationId xmlns:p14="http://schemas.microsoft.com/office/powerpoint/2010/main" val="96811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挑選基金的策略</a:t>
            </a:r>
            <a:endParaRPr dirty="0">
              <a:latin typeface="微軟正黑體" panose="020B0604030504040204" pitchFamily="34" charset="-120"/>
              <a:ea typeface="微軟正黑體" panose="020B0604030504040204" pitchFamily="34" charset="-120"/>
            </a:endParaRPr>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sz="3600" b="1" dirty="0">
                <a:solidFill>
                  <a:schemeClr val="lt1"/>
                </a:solidFill>
                <a:latin typeface="Barlow"/>
                <a:ea typeface="Barlow"/>
                <a:cs typeface="Barlow"/>
                <a:sym typeface="Barlow"/>
              </a:rPr>
              <a:t>2</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副標題 2"/>
          <p:cNvSpPr>
            <a:spLocks noGrp="1"/>
          </p:cNvSpPr>
          <p:nvPr>
            <p:ph type="subTitle" idx="1"/>
          </p:nvPr>
        </p:nvSpPr>
        <p:spPr/>
        <p:txBody>
          <a:bodyPr/>
          <a:lstStyle/>
          <a:p>
            <a:pPr>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傳統法則 </a:t>
            </a:r>
            <a:r>
              <a:rPr lang="en-US" altLang="zh-TW" dirty="0"/>
              <a:t>(Rule Base)</a:t>
            </a:r>
          </a:p>
          <a:p>
            <a:pPr>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機器學習</a:t>
            </a:r>
            <a:r>
              <a:rPr lang="en-US" altLang="zh-TW" dirty="0"/>
              <a:t> (Machine Learning)</a:t>
            </a:r>
            <a:endParaRPr lang="zh-TW" altLang="en-US" dirty="0"/>
          </a:p>
        </p:txBody>
      </p:sp>
    </p:spTree>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2515</TotalTime>
  <Words>5516</Words>
  <Application>Microsoft Macintosh PowerPoint</Application>
  <PresentationFormat>如螢幕大小 (16:9)</PresentationFormat>
  <Paragraphs>1348</Paragraphs>
  <Slides>40</Slides>
  <Notes>40</Notes>
  <HiddenSlides>0</HiddenSlides>
  <MMClips>0</MMClips>
  <ScaleCrop>false</ScaleCrop>
  <HeadingPairs>
    <vt:vector size="6" baseType="variant">
      <vt:variant>
        <vt:lpstr>使用字型</vt:lpstr>
      </vt:variant>
      <vt:variant>
        <vt:i4>11</vt:i4>
      </vt:variant>
      <vt:variant>
        <vt:lpstr>佈景主題</vt:lpstr>
      </vt:variant>
      <vt:variant>
        <vt:i4>1</vt:i4>
      </vt:variant>
      <vt:variant>
        <vt:lpstr>投影片標題</vt:lpstr>
      </vt:variant>
      <vt:variant>
        <vt:i4>40</vt:i4>
      </vt:variant>
    </vt:vector>
  </HeadingPairs>
  <TitlesOfParts>
    <vt:vector size="52" baseType="lpstr">
      <vt:lpstr>Barlow Light</vt:lpstr>
      <vt:lpstr>微軟正黑體</vt:lpstr>
      <vt:lpstr>Calibri</vt:lpstr>
      <vt:lpstr>Arial</vt:lpstr>
      <vt:lpstr>Wingdings</vt:lpstr>
      <vt:lpstr>Barlow</vt:lpstr>
      <vt:lpstr>微軟正黑體</vt:lpstr>
      <vt:lpstr>新細明體</vt:lpstr>
      <vt:lpstr>Raleway Thin</vt:lpstr>
      <vt:lpstr>Raleway</vt:lpstr>
      <vt:lpstr>Times New Roman</vt:lpstr>
      <vt:lpstr>Gaoler template</vt:lpstr>
      <vt:lpstr>AI 挑選最佳基金</vt:lpstr>
      <vt:lpstr>Our Team</vt:lpstr>
      <vt:lpstr>前言</vt:lpstr>
      <vt:lpstr>（以股債混合型基金為例） 專案結果</vt:lpstr>
      <vt:lpstr> </vt:lpstr>
      <vt:lpstr>資料的前處理</vt:lpstr>
      <vt:lpstr>資料處理的流程</vt:lpstr>
      <vt:lpstr>基金類別</vt:lpstr>
      <vt:lpstr>挑選基金的策略</vt:lpstr>
      <vt:lpstr>Rule base — 4433 法則 </vt:lpstr>
      <vt:lpstr>Rule base — 3163 法則 </vt:lpstr>
      <vt:lpstr>機器學習—處理流程</vt:lpstr>
      <vt:lpstr>機器學習—特徵值 X 與預測項 Y</vt:lpstr>
      <vt:lpstr>機器學習—模型與作法</vt:lpstr>
      <vt:lpstr>各類型基金模型選擇</vt:lpstr>
      <vt:lpstr>基金過去績效衡量指標</vt:lpstr>
      <vt:lpstr>回測結果—整併與排名</vt:lpstr>
      <vt:lpstr>專案結果—股債混合型基金</vt:lpstr>
      <vt:lpstr>PowerPoint 簡報</vt:lpstr>
      <vt:lpstr>PowerPoint 簡報</vt:lpstr>
      <vt:lpstr>PowerPoint 簡報</vt:lpstr>
      <vt:lpstr>PowerPoint 簡報</vt:lpstr>
      <vt:lpstr>PowerPoint 簡報</vt:lpstr>
      <vt:lpstr>PowerPoint 簡報</vt:lpstr>
      <vt:lpstr>PowerPoint 簡報</vt:lpstr>
      <vt:lpstr>專案結果—股債混合型基金</vt:lpstr>
      <vt:lpstr>專案結果-亞洲債券型基金 </vt:lpstr>
      <vt:lpstr>專案結果-亞州股票型基金 </vt:lpstr>
      <vt:lpstr>專案結果-中國股票型基金</vt:lpstr>
      <vt:lpstr>專案結果-新興市場股票型基金 </vt:lpstr>
      <vt:lpstr>專案結果-全球高收債型基金 </vt:lpstr>
      <vt:lpstr>專案結果-全球投資級債券型基金 </vt:lpstr>
      <vt:lpstr>專案結果-日本股票型基金 </vt:lpstr>
      <vt:lpstr>專案結果-高科技股票型基金 </vt:lpstr>
      <vt:lpstr>專案結果-台灣股票型基金 </vt:lpstr>
      <vt:lpstr>專案結果-美國股票型基金 </vt:lpstr>
      <vt:lpstr>專案結果-美國高收債型基金 </vt:lpstr>
      <vt:lpstr>專案結果</vt:lpstr>
      <vt:lpstr>PowerPoint 簡報</vt:lpstr>
      <vt:lpstr>工作分配</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AI挑選最佳基金</dc:title>
  <cp:lastModifiedBy>Chiang Yu Hung</cp:lastModifiedBy>
  <cp:revision>200</cp:revision>
  <dcterms:modified xsi:type="dcterms:W3CDTF">2021-06-22T11:39:58Z</dcterms:modified>
</cp:coreProperties>
</file>